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57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FF518E"/>
    <a:srgbClr val="D458AD"/>
    <a:srgbClr val="E77B67"/>
    <a:srgbClr val="39FF14"/>
    <a:srgbClr val="B584FF"/>
    <a:srgbClr val="9BFF73"/>
    <a:srgbClr val="E56B79"/>
    <a:srgbClr val="F479FF"/>
    <a:srgbClr val="7EF9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3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2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4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6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7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8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9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0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71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57000"/>
          </a:blip>
          <a:stretch>
            <a:fillRect/>
          </a:stretch>
        </p:blipFill>
        <p:spPr>
          <a:xfrm>
            <a:off x="0" y="-3810"/>
            <a:ext cx="12192000" cy="6861810"/>
          </a:xfrm>
          <a:prstGeom prst="rect">
            <a:avLst/>
          </a:prstGeom>
        </p:spPr>
      </p:pic>
      <p:pic>
        <p:nvPicPr>
          <p:cNvPr id="6" name="图片 5" descr="微信图片_202504251955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4915" y="1287780"/>
            <a:ext cx="3743960" cy="5618480"/>
          </a:xfrm>
          <a:prstGeom prst="rect">
            <a:avLst/>
          </a:prstGeom>
        </p:spPr>
      </p:pic>
      <p:sp>
        <p:nvSpPr>
          <p:cNvPr id="10" name="梯形 9"/>
          <p:cNvSpPr/>
          <p:nvPr/>
        </p:nvSpPr>
        <p:spPr>
          <a:xfrm flipV="1">
            <a:off x="9623425" y="3913505"/>
            <a:ext cx="2186940" cy="3117850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8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9468485" y="4177665"/>
            <a:ext cx="2496820" cy="318960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1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梯形 12"/>
          <p:cNvSpPr/>
          <p:nvPr/>
        </p:nvSpPr>
        <p:spPr>
          <a:xfrm flipV="1">
            <a:off x="9302115" y="4377055"/>
            <a:ext cx="2828290" cy="323913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6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2656840" y="5021580"/>
            <a:ext cx="6452235" cy="1697355"/>
          </a:xfrm>
          <a:prstGeom prst="roundRect">
            <a:avLst>
              <a:gd name="adj" fmla="val 12165"/>
            </a:avLst>
          </a:prstGeom>
          <a:gradFill>
            <a:gsLst>
              <a:gs pos="90000">
                <a:srgbClr val="4BF7FD">
                  <a:alpha val="6000"/>
                  <a:lumMod val="96000"/>
                  <a:lumOff val="4000"/>
                </a:srgbClr>
              </a:gs>
              <a:gs pos="0">
                <a:srgbClr val="02133F">
                  <a:alpha val="24000"/>
                </a:srgbClr>
              </a:gs>
            </a:gsLst>
            <a:path path="rect">
              <a:fillToRect l="50000" t="50000" r="50000" b="50000"/>
            </a:path>
            <a:tileRect/>
          </a:gradFill>
          <a:ln w="15875" cmpd="sng">
            <a:solidFill>
              <a:srgbClr val="7EF9FE">
                <a:alpha val="69000"/>
              </a:srgbClr>
            </a:solidFill>
            <a:prstDash val="solid"/>
          </a:ln>
          <a:effectLst/>
          <a:scene3d>
            <a:camera prst="perspectiveFront" fov="5100000">
              <a:rot lat="20400000" lon="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b="1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贝叶斯定理（</a:t>
            </a:r>
            <a:r>
              <a:rPr lang="en-US" altLang="zh-CN" b="1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Bayes' Theorem</a:t>
            </a:r>
            <a:r>
              <a:rPr lang="zh-CN" altLang="en-US" b="1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）是概率论中的一个基本定理，用于描述在已知某些条件的情况下，事件发生的概率如何更新。其核心是</a:t>
            </a:r>
            <a:r>
              <a:rPr lang="zh-CN" altLang="en-US" b="1">
                <a:solidFill>
                  <a:srgbClr val="FF518E"/>
                </a:solidFill>
                <a:latin typeface="微软雅黑" panose="020B0503020204020204" charset="-122"/>
                <a:ea typeface="微软雅黑" panose="020B0503020204020204" charset="-122"/>
              </a:rPr>
              <a:t>通过结果反推原因</a:t>
            </a:r>
            <a:r>
              <a:rPr lang="zh-CN" altLang="en-US" b="1">
                <a:solidFill>
                  <a:srgbClr val="FFFF00"/>
                </a:solidFill>
                <a:latin typeface="微软雅黑" panose="020B0503020204020204" charset="-122"/>
                <a:ea typeface="微软雅黑" panose="020B0503020204020204" charset="-122"/>
              </a:rPr>
              <a:t>，结合先验知识和新证据，计算后验概率。</a:t>
            </a:r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56205" y="797560"/>
            <a:ext cx="6452235" cy="4148455"/>
          </a:xfrm>
          <a:prstGeom prst="roundRect">
            <a:avLst>
              <a:gd name="adj" fmla="val 12165"/>
            </a:avLst>
          </a:prstGeom>
          <a:blipFill rotWithShape="1">
            <a:blip r:embed="rId3"/>
            <a:stretch>
              <a:fillRect/>
            </a:stretch>
          </a:blip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圆角矩形 21"/>
              <p:cNvSpPr/>
              <p:nvPr/>
            </p:nvSpPr>
            <p:spPr>
              <a:xfrm>
                <a:off x="0" y="643255"/>
                <a:ext cx="3078480" cy="4149090"/>
              </a:xfrm>
              <a:prstGeom prst="roundRect">
                <a:avLst>
                  <a:gd name="adj" fmla="val 12165"/>
                </a:avLst>
              </a:prstGeom>
              <a:gradFill>
                <a:gsLst>
                  <a:gs pos="96000">
                    <a:srgbClr val="3F8FED"/>
                  </a:gs>
                  <a:gs pos="87000">
                    <a:srgbClr val="4BF7FD">
                      <a:alpha val="0"/>
                    </a:srgbClr>
                  </a:gs>
                  <a:gs pos="0">
                    <a:srgbClr val="02133F">
                      <a:alpha val="24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 w="12700" cmpd="sng">
                <a:solidFill>
                  <a:srgbClr val="7EF9FE"/>
                </a:solidFill>
                <a:prstDash val="solid"/>
              </a:ln>
              <a:effectLst>
                <a:softEdge rad="12700"/>
              </a:effectLst>
              <a:scene3d>
                <a:camera prst="perspectiveContrastingRightFacing" fov="5100000">
                  <a:rot lat="0" lon="19200000" rev="0"/>
                </a:camera>
                <a:lightRig rig="threePt" dir="t"/>
              </a:scene3d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t" anchorCtr="0"/>
              <a:p>
                <a:pPr algn="l">
                  <a:lnSpc>
                    <a:spcPct val="110000"/>
                  </a:lnSpc>
                </a:pPr>
                <a:r>
                  <a:rPr lang="zh-CN" altLang="en-US" sz="2800">
                    <a:solidFill>
                      <a:schemeClr val="accent4">
                        <a:lumMod val="60000"/>
                        <a:lumOff val="40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知识点：</a:t>
                </a:r>
                <a:endParaRPr lang="zh-CN" altLang="en-US" sz="200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  <a:p>
                <a:pPr algn="ctr">
                  <a:lnSpc>
                    <a:spcPct val="110000"/>
                  </a:lnSpc>
                </a:pPr>
                <a:r>
                  <a:rPr lang="zh-CN" altLang="en-US" sz="2000">
                    <a:latin typeface="微软雅黑" panose="020B0503020204020204" charset="-122"/>
                    <a:ea typeface="微软雅黑" panose="020B0503020204020204" charset="-122"/>
                  </a:rPr>
                  <a:t>贝叶斯公式</a:t>
                </a:r>
                <a:br>
                  <a:rPr lang="zh-CN" altLang="en-US" sz="2000">
                    <a:latin typeface="微软雅黑" panose="020B0503020204020204" charset="-122"/>
                    <a:ea typeface="微软雅黑" panose="020B0503020204020204" charset="-122"/>
                  </a:rPr>
                </a:br>
                <a:r>
                  <a:rPr lang="zh-CN" altLang="en-US" sz="2000">
                    <a:latin typeface="宋体" panose="02010600030101010101" pitchFamily="2" charset="-122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设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1</m:t>
                        </m:r>
                      </m:sub>
                    </m:sSub>
                    <m:r>
                      <a:rPr lang="en-US" altLang="zh-CN" sz="2000" i="1">
                        <a:solidFill>
                          <a:srgbClr val="FFFF00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,</m:t>
                    </m:r>
                    <m:sSub>
                      <m:sSubPr>
                        <m:ctrlP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2</m:t>
                        </m:r>
                      </m:sub>
                    </m:sSub>
                    <m:r>
                      <a:rPr lang="en-US" altLang="zh-CN" sz="2000" i="1">
                        <a:solidFill>
                          <a:srgbClr val="FFFF00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,⋯,</m:t>
                    </m:r>
                    <m:sSub>
                      <m:sSubPr>
                        <m:ctrlP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是样本空</a:t>
                </a:r>
                <a:endParaRPr lang="zh-CN" altLang="en-US" sz="2000"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  <a:sym typeface="+mn-ea"/>
                </a:endParaRPr>
              </a:p>
              <a:p>
                <a:pPr algn="ctr">
                  <a:lnSpc>
                    <a:spcPct val="110000"/>
                  </a:lnSpc>
                </a:pPr>
                <a:r>
                  <a:rPr lang="zh-CN" altLang="en-US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间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𝛺</m:t>
                    </m:r>
                  </m:oMath>
                </a14:m>
                <a:r>
                  <a:rPr lang="zh-CN" altLang="en-US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的一个分割，即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1</m:t>
                        </m:r>
                      </m:sub>
                    </m:sSub>
                    <m:r>
                      <a:rPr lang="en-US" altLang="zh-CN" sz="2000" i="1">
                        <a:solidFill>
                          <a:srgbClr val="FFFF00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,</m:t>
                    </m:r>
                  </m:oMath>
                </a14:m>
                <a:endParaRPr lang="en-US" altLang="zh-CN" sz="2000" i="1">
                  <a:solidFill>
                    <a:srgbClr val="FFFF00"/>
                  </a:solidFill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</a:endParaRPr>
              </a:p>
              <a:p>
                <a:pPr algn="ctr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2</m:t>
                        </m:r>
                      </m:sub>
                    </m:sSub>
                    <m:r>
                      <a:rPr lang="en-US" altLang="zh-CN" sz="2000" i="1">
                        <a:solidFill>
                          <a:srgbClr val="FFFF00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,⋯,</m:t>
                    </m:r>
                    <m:sSub>
                      <m:sSubPr>
                        <m:ctrlP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zh-CN" altLang="en-US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互不相容，且</a:t>
                </a:r>
                <a:endParaRPr lang="zh-CN" altLang="en-US" sz="2000"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  <a:sym typeface="+mn-ea"/>
                </a:endParaRPr>
              </a:p>
              <a:p>
                <a:pPr algn="ctr">
                  <a:lnSpc>
                    <a:spcPct val="110000"/>
                  </a:lnSpc>
                </a:pPr>
                <a14:m>
                  <m:oMath xmlns:m="http://schemas.openxmlformats.org/officeDocument/2006/math">
                    <m:nary>
                      <m:naryPr>
                        <m:chr m:val="⋃"/>
                        <m:limLoc m:val="undOvr"/>
                        <m:ctrlPr>
                          <a:rPr lang="en-US" altLang="zh-CN" sz="2000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naryPr>
                      <m:sub>
                        <m:r>
                          <a:rPr lang="en-US" altLang="zh-CN" sz="2000" i="1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𝑖</m:t>
                        </m:r>
                        <m:r>
                          <a:rPr lang="en-US" altLang="zh-CN" sz="2000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=</m:t>
                        </m:r>
                        <m:r>
                          <a:rPr lang="en-US" altLang="zh-CN" sz="2000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altLang="zh-CN" sz="2000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n</m:t>
                        </m:r>
                      </m:sup>
                      <m:e>
                        <m:sSub>
                          <m:sSubPr>
                            <m:ctrlPr>
                              <a:rPr lang="en-US" altLang="zh-CN" sz="2000" i="1">
                                <a:solidFill>
                                  <a:srgbClr val="FFFF0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solidFill>
                                  <a:srgbClr val="FFFF0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2000" i="1">
                                <a:solidFill>
                                  <a:srgbClr val="FFFF0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000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=</m:t>
                        </m:r>
                        <m:r>
                          <a:rPr lang="en-US" altLang="zh-CN" sz="2000">
                            <a:solidFill>
                              <a:srgbClr val="FF518E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𝛺</m:t>
                        </m:r>
                      </m:e>
                    </m:nary>
                  </m:oMath>
                </a14:m>
                <a:r>
                  <a:rPr lang="en-US" altLang="zh-CN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,</a:t>
                </a:r>
                <a:r>
                  <a:rPr lang="zh-CN" altLang="en-US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如果</a:t>
                </a:r>
                <a:r>
                  <a:rPr lang="en-US" altLang="zh-CN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P(</a:t>
                </a:r>
                <a14:m>
                  <m:oMath xmlns:m="http://schemas.openxmlformats.org/officeDocument/2006/math">
                    <m:r>
                      <a:rPr lang="en-US" altLang="zh-CN" sz="2000" i="1">
                        <a:solidFill>
                          <a:srgbClr val="00B0F0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𝐴</m:t>
                    </m:r>
                  </m:oMath>
                </a14:m>
                <a:r>
                  <a:rPr lang="en-US" altLang="zh-CN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)&gt;</a:t>
                </a:r>
                <a:endParaRPr lang="zh-CN" altLang="en-US" sz="2000"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  <a:sym typeface="+mn-ea"/>
                </a:endParaRPr>
              </a:p>
              <a:p>
                <a:pPr algn="ctr">
                  <a:lnSpc>
                    <a:spcPct val="110000"/>
                  </a:lnSpc>
                </a:pPr>
                <a:r>
                  <a:rPr lang="en-US" altLang="zh-CN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0,P(</a:t>
                </a:r>
                <a:r>
                  <a:rPr lang="en-US" altLang="zh-CN" sz="2000">
                    <a:solidFill>
                      <a:srgbClr val="FFFF00"/>
                    </a:solidFill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B</a:t>
                </a:r>
                <a:r>
                  <a:rPr lang="en-US" altLang="zh-CN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)&gt;0,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𝑖</m:t>
                    </m:r>
                    <m:r>
                      <a:rPr lang="en-US" altLang="zh-CN" sz="2000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=</m:t>
                    </m:r>
                    <m:r>
                      <a:rPr lang="en-US" altLang="zh-CN" sz="2000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1</m:t>
                    </m:r>
                    <m:r>
                      <a:rPr lang="en-US" altLang="zh-CN" sz="2000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,</m:t>
                    </m:r>
                    <m:r>
                      <a:rPr lang="en-US" altLang="zh-CN" sz="2000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2</m:t>
                    </m:r>
                    <m:r>
                      <a:rPr lang="en-US" altLang="zh-CN" sz="2000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,⋯,</m:t>
                    </m:r>
                    <m:r>
                      <m:rPr>
                        <m:sty m:val="p"/>
                      </m:rPr>
                      <a:rPr lang="en-US" altLang="zh-CN" sz="2000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n</m:t>
                    </m:r>
                  </m:oMath>
                </a14:m>
                <a:r>
                  <a:rPr lang="en-US" altLang="zh-CN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,</a:t>
                </a:r>
                <a:endParaRPr lang="en-US" altLang="zh-CN" sz="2000"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  <a:sym typeface="+mn-ea"/>
                </a:endParaRPr>
              </a:p>
              <a:p>
                <a:pPr algn="ctr">
                  <a:lnSpc>
                    <a:spcPct val="110000"/>
                  </a:lnSpc>
                </a:pPr>
                <a:r>
                  <a:rPr lang="zh-CN" altLang="en-US" sz="2000">
                    <a:latin typeface="Cambria Math" panose="02040503050406030204" charset="0"/>
                    <a:ea typeface="宋体" panose="02010600030101010101" pitchFamily="2" charset="-122"/>
                    <a:cs typeface="Cambria Math" panose="02040503050406030204" charset="0"/>
                    <a:sym typeface="+mn-ea"/>
                  </a:rPr>
                  <a:t>则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𝑃</m:t>
                    </m:r>
                    <m:r>
                      <a:rPr lang="en-US" altLang="zh-CN" sz="2000" i="1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(</m:t>
                    </m:r>
                    <m:sSub>
                      <m:sSubPr>
                        <m:ctrlP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sSubPr>
                      <m:e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𝐵</m:t>
                        </m:r>
                      </m:e>
                      <m:sub>
                        <m:r>
                          <a:rPr lang="en-US" altLang="zh-CN" sz="2000" i="1">
                            <a:solidFill>
                              <a:srgbClr val="FFFF0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𝑖</m:t>
                        </m:r>
                      </m:sub>
                    </m:sSub>
                    <m:r>
                      <a:rPr lang="en-US" altLang="zh-CN" sz="2000" i="1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|</m:t>
                    </m:r>
                    <m:r>
                      <a:rPr lang="en-US" altLang="zh-CN" sz="2000" i="1">
                        <a:solidFill>
                          <a:srgbClr val="00B0F0"/>
                        </a:solidFill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𝐴</m:t>
                    </m:r>
                    <m:r>
                      <a:rPr lang="en-US" altLang="zh-CN" sz="2000" i="1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)= </m:t>
                    </m:r>
                    <m:f>
                      <m:fPr>
                        <m:ctrlPr>
                          <a:rPr lang="en-US" altLang="zh-CN" sz="2000" i="1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</m:ctrlPr>
                      </m:fPr>
                      <m:num>
                        <m:r>
                          <a:rPr lang="en-US" altLang="zh-CN" sz="2000" i="1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𝑃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altLang="zh-CN" sz="2000" i="1">
                                <a:solidFill>
                                  <a:srgbClr val="FFFF0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solidFill>
                                  <a:srgbClr val="FFFF0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2000" i="1">
                                <a:solidFill>
                                  <a:srgbClr val="FFFF0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000" i="1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)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𝑃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(</m:t>
                        </m:r>
                        <m:r>
                          <a:rPr lang="en-US" altLang="zh-CN" sz="2000" i="1">
                            <a:solidFill>
                              <a:srgbClr val="00B0F0"/>
                            </a:solidFill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𝐴</m:t>
                        </m:r>
                        <m:r>
                          <a:rPr lang="en-US" altLang="zh-CN" sz="2000" i="1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|</m:t>
                        </m:r>
                        <m:sSub>
                          <m:sSubPr>
                            <m:ctrlPr>
                              <a:rPr lang="en-US" altLang="zh-CN" sz="2000" i="1">
                                <a:solidFill>
                                  <a:srgbClr val="FFFF0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</m:ctrlPr>
                          </m:sSubPr>
                          <m:e>
                            <m:r>
                              <a:rPr lang="en-US" altLang="zh-CN" sz="2000" i="1">
                                <a:solidFill>
                                  <a:srgbClr val="FFFF0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altLang="zh-CN" sz="2000" i="1">
                                <a:solidFill>
                                  <a:srgbClr val="FFFF0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2000" i="1">
                            <a:latin typeface="Cambria Math" panose="02040503050406030204" charset="0"/>
                            <a:ea typeface="宋体" panose="02010600030101010101" pitchFamily="2" charset="-122"/>
                            <a:cs typeface="Cambria Math" panose="02040503050406030204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limLoc m:val="undOvr"/>
                            <m:ctrlP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</m:ctrlPr>
                          </m:naryPr>
                          <m:sub>
                            <m: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𝑗</m:t>
                            </m:r>
                            <m:r>
                              <a:rPr lang="en-US" altLang="zh-CN" sz="2000" i="1">
                                <a:latin typeface="Cambria Math" panose="02040503050406030204" charset="0"/>
                                <a:ea typeface="MS Mincho" charset="0"/>
                                <a:cs typeface="Cambria Math" panose="02040503050406030204" charset="0"/>
                              </a:rPr>
                              <m:t>=</m:t>
                            </m:r>
                            <m:r>
                              <a:rPr lang="en-US" altLang="zh-CN" sz="2000" i="1">
                                <a:latin typeface="Cambria Math" panose="02040503050406030204" charset="0"/>
                                <a:ea typeface="MS Mincho" charset="0"/>
                                <a:cs typeface="Cambria Math" panose="02040503050406030204" charset="0"/>
                              </a:rPr>
                              <m:t>1</m:t>
                            </m:r>
                          </m:sub>
                          <m:sup>
                            <m: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𝑛</m:t>
                            </m:r>
                          </m:sup>
                          <m:e>
                            <m: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𝑃</m:t>
                            </m:r>
                            <m: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rgbClr val="FFFF00"/>
                                    </a:solidFill>
                                    <a:latin typeface="Cambria Math" panose="02040503050406030204" charset="0"/>
                                    <a:ea typeface="宋体" panose="02010600030101010101" pitchFamily="2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rgbClr val="FFFF00"/>
                                    </a:solidFill>
                                    <a:latin typeface="Cambria Math" panose="02040503050406030204" charset="0"/>
                                    <a:ea typeface="宋体" panose="02010600030101010101" pitchFamily="2" charset="-122"/>
                                    <a:cs typeface="Cambria Math" panose="02040503050406030204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solidFill>
                                      <a:srgbClr val="FFFF00"/>
                                    </a:solidFill>
                                    <a:latin typeface="Cambria Math" panose="02040503050406030204" charset="0"/>
                                    <a:ea typeface="宋体" panose="02010600030101010101" pitchFamily="2" charset="-122"/>
                                    <a:cs typeface="Cambria Math" panose="02040503050406030204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)</m:t>
                            </m:r>
                            <m: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𝑃</m:t>
                            </m:r>
                            <m: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(</m:t>
                            </m:r>
                            <m:r>
                              <a:rPr lang="en-US" altLang="zh-CN" sz="2000" i="1">
                                <a:solidFill>
                                  <a:srgbClr val="00B0F0"/>
                                </a:solidFill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𝐴</m:t>
                            </m:r>
                            <m: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lang="en-US" altLang="zh-CN" sz="2000" i="1">
                                    <a:solidFill>
                                      <a:srgbClr val="FFFF00"/>
                                    </a:solidFill>
                                    <a:latin typeface="Cambria Math" panose="02040503050406030204" charset="0"/>
                                    <a:ea typeface="宋体" panose="02010600030101010101" pitchFamily="2" charset="-122"/>
                                    <a:cs typeface="Cambria Math" panose="02040503050406030204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2000" i="1">
                                    <a:solidFill>
                                      <a:srgbClr val="FFFF00"/>
                                    </a:solidFill>
                                    <a:latin typeface="Cambria Math" panose="02040503050406030204" charset="0"/>
                                    <a:ea typeface="宋体" panose="02010600030101010101" pitchFamily="2" charset="-122"/>
                                    <a:cs typeface="Cambria Math" panose="02040503050406030204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altLang="zh-CN" sz="2000" i="1">
                                    <a:solidFill>
                                      <a:srgbClr val="FFFF00"/>
                                    </a:solidFill>
                                    <a:latin typeface="Cambria Math" panose="02040503050406030204" charset="0"/>
                                    <a:ea typeface="宋体" panose="02010600030101010101" pitchFamily="2" charset="-122"/>
                                    <a:cs typeface="Cambria Math" panose="02040503050406030204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2000" i="1">
                                <a:latin typeface="Cambria Math" panose="02040503050406030204" charset="0"/>
                                <a:ea typeface="宋体" panose="02010600030101010101" pitchFamily="2" charset="-122"/>
                                <a:cs typeface="Cambria Math" panose="02040503050406030204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r>
                  <a:rPr lang="en-US" altLang="zh-CN" sz="2000" i="1"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,</a:t>
                </a:r>
                <a14:m>
                  <m:oMath xmlns:m="http://schemas.openxmlformats.org/officeDocument/2006/math">
                    <m:r>
                      <a:rPr lang="en-US" altLang="zh-CN" sz="2000" i="1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𝑖</m:t>
                    </m:r>
                    <m:r>
                      <a:rPr lang="en-US" altLang="zh-CN" sz="2000" i="1">
                        <a:latin typeface="Cambria Math" panose="02040503050406030204" charset="0"/>
                        <a:ea typeface="MS Mincho" charset="0"/>
                        <a:cs typeface="Cambria Math" panose="02040503050406030204" charset="0"/>
                      </a:rPr>
                      <m:t>=</m:t>
                    </m:r>
                    <m:r>
                      <a:rPr lang="en-US" altLang="zh-CN" sz="2000" i="1">
                        <a:latin typeface="Cambria Math" panose="02040503050406030204" charset="0"/>
                        <a:ea typeface="MS Mincho" charset="0"/>
                        <a:cs typeface="Cambria Math" panose="02040503050406030204" charset="0"/>
                      </a:rPr>
                      <m:t>1</m:t>
                    </m:r>
                    <m:r>
                      <a:rPr lang="en-US" altLang="zh-CN" sz="2000" i="1">
                        <a:latin typeface="Cambria Math" panose="02040503050406030204" charset="0"/>
                        <a:ea typeface="MS Mincho" charset="0"/>
                        <a:cs typeface="Cambria Math" panose="02040503050406030204" charset="0"/>
                      </a:rPr>
                      <m:t>,</m:t>
                    </m:r>
                    <m:r>
                      <a:rPr lang="en-US" altLang="zh-CN" sz="2000" i="1">
                        <a:latin typeface="Cambria Math" panose="02040503050406030204" charset="0"/>
                        <a:ea typeface="MS Mincho" charset="0"/>
                        <a:cs typeface="Cambria Math" panose="02040503050406030204" charset="0"/>
                      </a:rPr>
                      <m:t>2</m:t>
                    </m:r>
                    <m:r>
                      <a:rPr lang="en-US" altLang="zh-CN" sz="2000" i="1">
                        <a:latin typeface="Cambria Math" panose="02040503050406030204" charset="0"/>
                        <a:ea typeface="MS Mincho" charset="0"/>
                        <a:cs typeface="Cambria Math" panose="02040503050406030204" charset="0"/>
                      </a:rPr>
                      <m:t>,⋯,</m:t>
                    </m:r>
                    <m:r>
                      <a:rPr lang="en-US" altLang="zh-CN" sz="2000" i="1">
                        <a:latin typeface="Cambria Math" panose="02040503050406030204" charset="0"/>
                        <a:ea typeface="宋体" panose="02010600030101010101" pitchFamily="2" charset="-122"/>
                        <a:cs typeface="Cambria Math" panose="02040503050406030204" charset="0"/>
                      </a:rPr>
                      <m:t>𝑛</m:t>
                    </m:r>
                  </m:oMath>
                </a14:m>
                <a:endParaRPr lang="en-US" altLang="zh-CN" sz="2000" i="1">
                  <a:latin typeface="Cambria Math" panose="02040503050406030204" charset="0"/>
                  <a:ea typeface="宋体" panose="02010600030101010101" pitchFamily="2" charset="-122"/>
                  <a:cs typeface="Cambria Math" panose="02040503050406030204" charset="0"/>
                </a:endParaRPr>
              </a:p>
              <a:p>
                <a:pPr algn="ctr">
                  <a:lnSpc>
                    <a:spcPct val="90000"/>
                  </a:lnSpc>
                </a:pPr>
                <a:endParaRPr lang="en-US" altLang="zh-CN" sz="2400">
                  <a:solidFill>
                    <a:schemeClr val="bg1"/>
                  </a:solidFill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endParaRPr>
              </a:p>
              <a:p>
                <a:pPr algn="ctr">
                  <a:lnSpc>
                    <a:spcPct val="90000"/>
                  </a:lnSpc>
                </a:pPr>
                <a:endParaRPr lang="en-US" altLang="zh-CN" sz="2400">
                  <a:solidFill>
                    <a:schemeClr val="bg1"/>
                  </a:solidFill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22" name="圆角矩形 2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43255"/>
                <a:ext cx="3078480" cy="4149090"/>
              </a:xfrm>
              <a:prstGeom prst="roundRect">
                <a:avLst>
                  <a:gd name="adj" fmla="val 12165"/>
                </a:avLst>
              </a:prstGeom>
              <a:blipFill rotWithShape="1">
                <a:blip r:embed="rId4"/>
                <a:stretch>
                  <a:fillRect l="4249" t="-9657" r="7219" b="-10178"/>
                </a:stretch>
              </a:blipFill>
              <a:ln w="12700" cmpd="sng">
                <a:solidFill>
                  <a:srgbClr val="7EF9FE"/>
                </a:solidFill>
                <a:prstDash val="solid"/>
              </a:ln>
              <a:effectLst>
                <a:softEdge rad="12700"/>
              </a:effectLst>
              <a:scene3d>
                <a:camera prst="perspectiveContrastingRightFacing" fov="5100000">
                  <a:rot lat="0" lon="19200000" rev="0"/>
                </a:camera>
                <a:lightRig rig="threePt" dir="t"/>
              </a:scene3d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9" name="组合 28"/>
          <p:cNvGrpSpPr/>
          <p:nvPr/>
        </p:nvGrpSpPr>
        <p:grpSpPr>
          <a:xfrm>
            <a:off x="144780" y="5021580"/>
            <a:ext cx="2792095" cy="1494790"/>
            <a:chOff x="228" y="7908"/>
            <a:chExt cx="4115" cy="2354"/>
          </a:xfrm>
          <a:scene3d>
            <a:camera prst="perspectiveContrastingRightFacing" fov="3000000">
              <a:rot lat="600000" lon="19200000" rev="600000"/>
            </a:camera>
            <a:lightRig rig="threePt" dir="t"/>
          </a:scene3d>
        </p:grpSpPr>
        <p:sp>
          <p:nvSpPr>
            <p:cNvPr id="15" name="圆角矩形 14"/>
            <p:cNvSpPr/>
            <p:nvPr/>
          </p:nvSpPr>
          <p:spPr>
            <a:xfrm>
              <a:off x="228" y="7908"/>
              <a:ext cx="4098" cy="2354"/>
            </a:xfrm>
            <a:prstGeom prst="roundRect">
              <a:avLst>
                <a:gd name="adj" fmla="val 12165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>
                  <a:latin typeface="HONOR Sans Design ExtraBold" panose="02000600000000000000" charset="-122"/>
                  <a:ea typeface="HONOR Sans Design ExtraBold" panose="02000600000000000000" charset="-122"/>
                  <a:cs typeface="Cambria Math" panose="02040503050406030204" charset="0"/>
                </a:rPr>
                <a:t>输入你的问题：</a:t>
              </a:r>
              <a:endParaRPr lang="zh-CN" altLang="en-US" sz="2000">
                <a:latin typeface="HONOR Sans Design ExtraBold" panose="02000600000000000000" charset="-122"/>
                <a:ea typeface="HONOR Sans Design ExtraBold" panose="02000600000000000000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en-US" altLang="zh-CN" sz="2000">
                  <a:highlight>
                    <a:srgbClr val="00FF00"/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              </a:t>
              </a:r>
              <a:endParaRPr lang="en-US" altLang="zh-CN" sz="2000">
                <a:highlight>
                  <a:srgbClr val="00FF00"/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en-US" altLang="zh-CN" sz="2000">
                  <a:highlight>
                    <a:srgbClr val="00FF00"/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   </a:t>
              </a:r>
              <a:endParaRPr lang="en-US" altLang="zh-CN" sz="2000">
                <a:highlight>
                  <a:srgbClr val="00FF00"/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265" y="8487"/>
              <a:ext cx="4079" cy="23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sp>
        <p:nvSpPr>
          <p:cNvPr id="24" name="圆角矩形 23"/>
          <p:cNvSpPr/>
          <p:nvPr/>
        </p:nvSpPr>
        <p:spPr>
          <a:xfrm>
            <a:off x="2656840" y="154305"/>
            <a:ext cx="6452235" cy="567690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3F8FED"/>
              </a:gs>
              <a:gs pos="95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00FFFF"/>
            </a:solidFill>
            <a:prstDash val="solid"/>
          </a:ln>
          <a:effectLst>
            <a:softEdge rad="12700"/>
          </a:effectLst>
          <a:scene3d>
            <a:camera prst="perspectiveBelow" fov="5400000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ctr">
              <a:lnSpc>
                <a:spcPct val="70000"/>
              </a:lnSpc>
            </a:pPr>
            <a:r>
              <a:rPr lang="en-US" altLang="zh-CN" sz="3200" b="1">
                <a:latin typeface="Arial" panose="020B0604020202020204" pitchFamily="34" charset="0"/>
                <a:ea typeface="微软雅黑" panose="020B0503020204020204" charset="-122"/>
                <a:cs typeface="Cambria Math" panose="02040503050406030204" charset="0"/>
                <a:sym typeface="+mn-ea"/>
              </a:rPr>
              <a:t>§</a:t>
            </a:r>
            <a:r>
              <a:rPr lang="en-US" altLang="zh-CN" sz="3200" b="1"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1.4</a:t>
            </a:r>
            <a:r>
              <a:rPr lang="en-US" altLang="zh-CN" sz="2800" b="1"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</a:t>
            </a:r>
            <a:r>
              <a:rPr lang="zh-CN" altLang="en-US" sz="2800" b="1">
                <a:latin typeface="微软雅黑" panose="020B0503020204020204" charset="-122"/>
                <a:ea typeface="微软雅黑" panose="020B0503020204020204" charset="-122"/>
                <a:cs typeface="Cambria Math" panose="02040503050406030204" charset="0"/>
              </a:rPr>
              <a:t>条件概率：贝叶斯公式</a:t>
            </a:r>
            <a:endParaRPr lang="zh-CN" altLang="en-US" sz="2800">
              <a:latin typeface="微软雅黑" panose="020B0503020204020204" charset="-122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70000"/>
              </a:lnSpc>
            </a:pPr>
            <a:r>
              <a:rPr lang="en-US" altLang="zh-CN" sz="2000">
                <a:highlight>
                  <a:srgbClr val="00FF00"/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               </a:t>
            </a:r>
            <a:endParaRPr lang="en-US" altLang="zh-CN" sz="2000">
              <a:highlight>
                <a:srgbClr val="00FF00"/>
              </a:highlight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302115" y="229870"/>
            <a:ext cx="2590800" cy="1465580"/>
            <a:chOff x="14937" y="362"/>
            <a:chExt cx="4166" cy="2308"/>
          </a:xfrm>
        </p:grpSpPr>
        <p:sp>
          <p:nvSpPr>
            <p:cNvPr id="16" name="圆角矩形 15"/>
            <p:cNvSpPr/>
            <p:nvPr/>
          </p:nvSpPr>
          <p:spPr>
            <a:xfrm>
              <a:off x="14937" y="362"/>
              <a:ext cx="4166" cy="2308"/>
            </a:xfrm>
            <a:prstGeom prst="roundRect">
              <a:avLst>
                <a:gd name="adj" fmla="val 24433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当前背景：未来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</a:t>
              </a: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当前教师：曹寒问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</a:t>
              </a:r>
              <a:r>
                <a:rPr lang="en-US" altLang="zh-CN" sz="2000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</a:t>
              </a:r>
              <a:endParaRPr lang="en-US" altLang="zh-CN" sz="2000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4946" y="1367"/>
              <a:ext cx="4141" cy="34"/>
            </a:xfrm>
            <a:prstGeom prst="line">
              <a:avLst/>
            </a:prstGeom>
            <a:ln w="12700" cmpd="sng">
              <a:solidFill>
                <a:srgbClr val="0070C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7" name="等腰三角形 26"/>
            <p:cNvSpPr/>
            <p:nvPr/>
          </p:nvSpPr>
          <p:spPr>
            <a:xfrm rot="10800000">
              <a:off x="18525" y="640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8525" y="1645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5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57000"/>
          </a:blip>
          <a:stretch>
            <a:fillRect/>
          </a:stretch>
        </p:blipFill>
        <p:spPr>
          <a:xfrm>
            <a:off x="0" y="-3810"/>
            <a:ext cx="12192000" cy="6861810"/>
          </a:xfrm>
          <a:prstGeom prst="rect">
            <a:avLst/>
          </a:prstGeom>
        </p:spPr>
      </p:pic>
      <p:sp>
        <p:nvSpPr>
          <p:cNvPr id="10" name="梯形 9"/>
          <p:cNvSpPr/>
          <p:nvPr/>
        </p:nvSpPr>
        <p:spPr>
          <a:xfrm flipV="1">
            <a:off x="9623425" y="3913505"/>
            <a:ext cx="2186940" cy="3117850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8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9468485" y="4177665"/>
            <a:ext cx="2496820" cy="318960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1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梯形 12"/>
          <p:cNvSpPr/>
          <p:nvPr/>
        </p:nvSpPr>
        <p:spPr>
          <a:xfrm flipV="1">
            <a:off x="9302115" y="4377055"/>
            <a:ext cx="2828290" cy="323913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6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2021205" y="5021580"/>
            <a:ext cx="7240905" cy="1697355"/>
          </a:xfrm>
          <a:prstGeom prst="roundRect">
            <a:avLst>
              <a:gd name="adj" fmla="val 12165"/>
            </a:avLst>
          </a:prstGeom>
          <a:gradFill>
            <a:gsLst>
              <a:gs pos="90000">
                <a:srgbClr val="4BF7FD">
                  <a:alpha val="6000"/>
                  <a:lumMod val="96000"/>
                  <a:lumOff val="4000"/>
                </a:srgbClr>
              </a:gs>
              <a:gs pos="0">
                <a:srgbClr val="02133F">
                  <a:alpha val="24000"/>
                </a:srgbClr>
              </a:gs>
            </a:gsLst>
            <a:path path="rect">
              <a:fillToRect l="50000" t="50000" r="50000" b="50000"/>
            </a:path>
            <a:tileRect/>
          </a:gradFill>
          <a:ln w="15875" cmpd="sng">
            <a:solidFill>
              <a:srgbClr val="7EF9FE">
                <a:alpha val="69000"/>
              </a:srgbClr>
            </a:solidFill>
            <a:prstDash val="solid"/>
          </a:ln>
          <a:effectLst/>
          <a:scene3d>
            <a:camera prst="perspectiveFront" fov="5100000">
              <a:rot lat="20400000" lon="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56205" y="890270"/>
            <a:ext cx="6452235" cy="4055745"/>
          </a:xfrm>
          <a:prstGeom prst="roundRect">
            <a:avLst>
              <a:gd name="adj" fmla="val 12165"/>
            </a:avLst>
          </a:prstGeom>
          <a:blipFill rotWithShape="1">
            <a:blip r:embed="rId2"/>
            <a:stretch>
              <a:fillRect/>
            </a:stretch>
          </a:blip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0" y="643255"/>
            <a:ext cx="3078480" cy="4506595"/>
          </a:xfrm>
          <a:prstGeom prst="roundRect">
            <a:avLst>
              <a:gd name="adj" fmla="val 12165"/>
            </a:avLst>
          </a:prstGeom>
          <a:gradFill>
            <a:gsLst>
              <a:gs pos="96000">
                <a:srgbClr val="3F8FED"/>
              </a:gs>
              <a:gs pos="87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  <a:scene3d>
            <a:camera prst="perspectiveContrastingRightFacing" fov="5100000">
              <a:rot lat="0" lon="1920000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l">
              <a:lnSpc>
                <a:spcPct val="110000"/>
              </a:lnSpc>
            </a:pPr>
            <a:r>
              <a:rPr lang="zh-CN" altLang="en-US" sz="280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知识点：</a:t>
            </a:r>
            <a:endParaRPr lang="zh-CN" altLang="en-US" sz="200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LSTM </a:t>
            </a:r>
            <a:r>
              <a:rPr lang="zh-CN" altLang="en-US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模型的优化方案</a:t>
            </a: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20000"/>
              </a:lnSpc>
            </a:pP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518E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方案一：</a:t>
            </a:r>
            <a:endParaRPr lang="zh-CN" altLang="en-US" sz="1400">
              <a:solidFill>
                <a:srgbClr val="FF518E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贝叶斯优化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AdamW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早停机制，提升效率并防止过拟合。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方案二：</a:t>
            </a:r>
            <a:endParaRPr lang="zh-CN" altLang="en-US" sz="1400">
              <a:solidFill>
                <a:srgbClr val="FFFF0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粒子群优化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Lookahead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学习率调度。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00B0F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方案三：</a:t>
            </a:r>
            <a:endParaRPr lang="zh-CN" altLang="en-US" sz="1400">
              <a:solidFill>
                <a:srgbClr val="00B0F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Hyperopt + RMSprop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梯度裁剪。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accent4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方案四：</a:t>
            </a:r>
            <a:endParaRPr lang="zh-CN" altLang="en-US" sz="1400">
              <a:solidFill>
                <a:schemeClr val="accent4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遗传算法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正则化。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2656840" y="154305"/>
            <a:ext cx="6452235" cy="66103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3F8FED"/>
              </a:gs>
              <a:gs pos="95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00FFFF"/>
            </a:solidFill>
            <a:prstDash val="solid"/>
          </a:ln>
          <a:effectLst>
            <a:softEdge rad="12700"/>
          </a:effectLst>
          <a:scene3d>
            <a:camera prst="perspectiveBelow" fov="5400000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ctr">
              <a:lnSpc>
                <a:spcPct val="50000"/>
              </a:lnSpc>
            </a:pP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  <a:p>
            <a:pPr algn="ctr">
              <a:lnSpc>
                <a:spcPct val="50000"/>
              </a:lnSpc>
            </a:pPr>
            <a:r>
              <a:rPr lang="zh-CN" altLang="en-US" sz="2200" b="1">
                <a:solidFill>
                  <a:srgbClr val="00FFFF"/>
                </a:solidFill>
                <a:latin typeface="+mj-ea"/>
                <a:ea typeface="+mj-ea"/>
                <a:cs typeface="Cambria Math" panose="02040503050406030204" charset="0"/>
              </a:rPr>
              <a:t>实践应用：</a:t>
            </a:r>
            <a:r>
              <a:rPr lang="zh-CN" altLang="en-US" sz="2200" b="1">
                <a:latin typeface="+mj-ea"/>
                <a:ea typeface="+mj-ea"/>
                <a:cs typeface="Cambria Math" panose="02040503050406030204" charset="0"/>
              </a:rPr>
              <a:t>洪水频率分析与极值分布</a:t>
            </a: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302115" y="229870"/>
            <a:ext cx="2590800" cy="1465580"/>
            <a:chOff x="14937" y="362"/>
            <a:chExt cx="4166" cy="2308"/>
          </a:xfrm>
        </p:grpSpPr>
        <p:sp>
          <p:nvSpPr>
            <p:cNvPr id="16" name="圆角矩形 15"/>
            <p:cNvSpPr/>
            <p:nvPr/>
          </p:nvSpPr>
          <p:spPr>
            <a:xfrm>
              <a:off x="14937" y="362"/>
              <a:ext cx="4166" cy="2308"/>
            </a:xfrm>
            <a:prstGeom prst="roundRect">
              <a:avLst>
                <a:gd name="adj" fmla="val 24433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当前背景：未来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</a:t>
              </a: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当前教师：曹寒问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</a:t>
              </a:r>
              <a:r>
                <a:rPr lang="en-US" altLang="zh-CN" sz="2000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</a:t>
              </a:r>
              <a:endParaRPr lang="en-US" altLang="zh-CN" sz="2000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4946" y="1367"/>
              <a:ext cx="4141" cy="34"/>
            </a:xfrm>
            <a:prstGeom prst="line">
              <a:avLst/>
            </a:prstGeom>
            <a:ln w="12700" cmpd="sng">
              <a:solidFill>
                <a:srgbClr val="0070C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7" name="等腰三角形 26"/>
            <p:cNvSpPr/>
            <p:nvPr/>
          </p:nvSpPr>
          <p:spPr>
            <a:xfrm rot="10800000">
              <a:off x="18525" y="640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8525" y="1645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57000"/>
          </a:blip>
          <a:stretch>
            <a:fillRect/>
          </a:stretch>
        </p:blipFill>
        <p:spPr>
          <a:xfrm>
            <a:off x="0" y="-3810"/>
            <a:ext cx="12192000" cy="6861810"/>
          </a:xfrm>
          <a:prstGeom prst="rect">
            <a:avLst/>
          </a:prstGeom>
        </p:spPr>
      </p:pic>
      <p:sp>
        <p:nvSpPr>
          <p:cNvPr id="10" name="梯形 9"/>
          <p:cNvSpPr/>
          <p:nvPr/>
        </p:nvSpPr>
        <p:spPr>
          <a:xfrm flipV="1">
            <a:off x="9623425" y="3913505"/>
            <a:ext cx="2186940" cy="3117850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8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9468485" y="4177665"/>
            <a:ext cx="2496820" cy="318960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1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梯形 12"/>
          <p:cNvSpPr/>
          <p:nvPr/>
        </p:nvSpPr>
        <p:spPr>
          <a:xfrm flipV="1">
            <a:off x="9302115" y="4377055"/>
            <a:ext cx="2828290" cy="323913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6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2656840" y="5021580"/>
            <a:ext cx="6452235" cy="1697355"/>
          </a:xfrm>
          <a:prstGeom prst="roundRect">
            <a:avLst>
              <a:gd name="adj" fmla="val 12165"/>
            </a:avLst>
          </a:prstGeom>
          <a:gradFill>
            <a:gsLst>
              <a:gs pos="90000">
                <a:srgbClr val="4BF7FD">
                  <a:alpha val="6000"/>
                  <a:lumMod val="96000"/>
                  <a:lumOff val="4000"/>
                </a:srgbClr>
              </a:gs>
              <a:gs pos="0">
                <a:srgbClr val="02133F">
                  <a:alpha val="24000"/>
                </a:srgbClr>
              </a:gs>
            </a:gsLst>
            <a:path path="rect">
              <a:fillToRect l="50000" t="50000" r="50000" b="50000"/>
            </a:path>
            <a:tileRect/>
          </a:gradFill>
          <a:ln w="15875" cmpd="sng">
            <a:solidFill>
              <a:srgbClr val="7EF9FE">
                <a:alpha val="69000"/>
              </a:srgbClr>
            </a:solidFill>
            <a:prstDash val="solid"/>
          </a:ln>
          <a:effectLst/>
          <a:scene3d>
            <a:camera prst="perspectiveFront" fov="5100000">
              <a:rot lat="20400000" lon="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56205" y="890270"/>
            <a:ext cx="6452235" cy="4055745"/>
          </a:xfrm>
          <a:prstGeom prst="roundRect">
            <a:avLst>
              <a:gd name="adj" fmla="val 12165"/>
            </a:avLst>
          </a:prstGeom>
          <a:blipFill rotWithShape="1">
            <a:blip r:embed="rId2"/>
            <a:stretch>
              <a:fillRect/>
            </a:stretch>
          </a:blip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0" y="643255"/>
            <a:ext cx="3078480" cy="4263390"/>
          </a:xfrm>
          <a:prstGeom prst="roundRect">
            <a:avLst>
              <a:gd name="adj" fmla="val 12165"/>
            </a:avLst>
          </a:prstGeom>
          <a:gradFill>
            <a:gsLst>
              <a:gs pos="96000">
                <a:srgbClr val="3F8FED"/>
              </a:gs>
              <a:gs pos="87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  <a:scene3d>
            <a:camera prst="perspectiveContrastingRightFacing" fov="5100000">
              <a:rot lat="0" lon="1920000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l">
              <a:lnSpc>
                <a:spcPct val="110000"/>
              </a:lnSpc>
            </a:pPr>
            <a:r>
              <a:rPr lang="zh-CN" altLang="en-US" sz="280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知识点：</a:t>
            </a:r>
            <a:endParaRPr lang="zh-CN" altLang="en-US" sz="200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30000"/>
              </a:lnSpc>
            </a:pPr>
            <a:r>
              <a:rPr lang="zh-CN" altLang="en-US" sz="2000">
                <a:solidFill>
                  <a:srgbClr val="FF518E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间歇性与波动性</a:t>
            </a:r>
            <a:endParaRPr lang="zh-CN" altLang="en-US" sz="2000">
              <a:solidFill>
                <a:srgbClr val="FF518E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indent="457200"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受风速、风向等自然条件影响，发电功率具有随机性（间歇性）和不稳定性（波动性）。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indent="457200"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对电力系统的稳定性、调度灵活性和供需平衡构成严峻挑战，需通过技术手段解决并网难题。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zh-CN" altLang="en-US" sz="20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电网稳定性挑战</a:t>
            </a:r>
            <a:endParaRPr lang="zh-CN" altLang="en-US" sz="2000">
              <a:solidFill>
                <a:srgbClr val="FFFF0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indent="457200"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依赖传统煤电等稳定电源，风电的不确定性导致电网频率、电压调控难度增加，可能引发停电风险或资源浪费。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ctr">
              <a:lnSpc>
                <a:spcPct val="90000"/>
              </a:lnSpc>
            </a:pP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144780" y="5021580"/>
            <a:ext cx="2792095" cy="1494790"/>
            <a:chOff x="228" y="7908"/>
            <a:chExt cx="4115" cy="2354"/>
          </a:xfrm>
          <a:scene3d>
            <a:camera prst="perspectiveContrastingRightFacing" fov="3000000">
              <a:rot lat="600000" lon="19200000" rev="600000"/>
            </a:camera>
            <a:lightRig rig="threePt" dir="t"/>
          </a:scene3d>
        </p:grpSpPr>
        <p:sp>
          <p:nvSpPr>
            <p:cNvPr id="15" name="圆角矩形 14"/>
            <p:cNvSpPr/>
            <p:nvPr/>
          </p:nvSpPr>
          <p:spPr>
            <a:xfrm>
              <a:off x="228" y="7908"/>
              <a:ext cx="4098" cy="2354"/>
            </a:xfrm>
            <a:prstGeom prst="roundRect">
              <a:avLst>
                <a:gd name="adj" fmla="val 12165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>
                  <a:latin typeface="HONOR Sans Design ExtraBold" panose="02000600000000000000" charset="-122"/>
                  <a:ea typeface="HONOR Sans Design ExtraBold" panose="02000600000000000000" charset="-122"/>
                  <a:cs typeface="Cambria Math" panose="02040503050406030204" charset="0"/>
                </a:rPr>
                <a:t>输入你的问题：</a:t>
              </a:r>
              <a:endParaRPr lang="zh-CN" altLang="en-US" sz="2000">
                <a:latin typeface="HONOR Sans Design ExtraBold" panose="02000600000000000000" charset="-122"/>
                <a:ea typeface="HONOR Sans Design ExtraBold" panose="02000600000000000000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en-US" altLang="zh-CN" sz="2000">
                  <a:highlight>
                    <a:srgbClr val="00FF00"/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              </a:t>
              </a:r>
              <a:endParaRPr lang="en-US" altLang="zh-CN" sz="2000">
                <a:highlight>
                  <a:srgbClr val="00FF00"/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en-US" altLang="zh-CN" sz="2000">
                  <a:highlight>
                    <a:srgbClr val="00FF00"/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   </a:t>
              </a:r>
              <a:endParaRPr lang="en-US" altLang="zh-CN" sz="2000">
                <a:highlight>
                  <a:srgbClr val="00FF00"/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265" y="8487"/>
              <a:ext cx="4079" cy="23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sp>
        <p:nvSpPr>
          <p:cNvPr id="24" name="圆角矩形 23"/>
          <p:cNvSpPr/>
          <p:nvPr/>
        </p:nvSpPr>
        <p:spPr>
          <a:xfrm>
            <a:off x="2656840" y="154305"/>
            <a:ext cx="6452235" cy="66103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3F8FED"/>
              </a:gs>
              <a:gs pos="95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00FFFF"/>
            </a:solidFill>
            <a:prstDash val="solid"/>
          </a:ln>
          <a:effectLst>
            <a:softEdge rad="12700"/>
          </a:effectLst>
          <a:scene3d>
            <a:camera prst="perspectiveBelow" fov="5400000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ctr">
              <a:lnSpc>
                <a:spcPct val="50000"/>
              </a:lnSpc>
            </a:pP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  <a:p>
            <a:pPr algn="ctr">
              <a:lnSpc>
                <a:spcPct val="50000"/>
              </a:lnSpc>
            </a:pPr>
            <a:r>
              <a:rPr lang="zh-CN" altLang="en-US" sz="2200" b="1">
                <a:latin typeface="+mj-ea"/>
                <a:ea typeface="+mj-ea"/>
                <a:cs typeface="Cambria Math" panose="02040503050406030204" charset="0"/>
              </a:rPr>
              <a:t>基于贝叶斯优化的风电集群出力预测与效益评估</a:t>
            </a: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302115" y="229870"/>
            <a:ext cx="2590800" cy="1465580"/>
            <a:chOff x="14937" y="362"/>
            <a:chExt cx="4166" cy="2308"/>
          </a:xfrm>
        </p:grpSpPr>
        <p:sp>
          <p:nvSpPr>
            <p:cNvPr id="16" name="圆角矩形 15"/>
            <p:cNvSpPr/>
            <p:nvPr/>
          </p:nvSpPr>
          <p:spPr>
            <a:xfrm>
              <a:off x="14937" y="362"/>
              <a:ext cx="4166" cy="2308"/>
            </a:xfrm>
            <a:prstGeom prst="roundRect">
              <a:avLst>
                <a:gd name="adj" fmla="val 24433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40000"/>
                </a:lnSpc>
              </a:pPr>
              <a:endParaRPr lang="zh-CN" altLang="en-US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当前背景：未来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</a:t>
              </a: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当前教师：曹寒问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</a:t>
              </a:r>
              <a:r>
                <a:rPr lang="en-US" altLang="zh-CN" sz="2000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</a:t>
              </a:r>
              <a:endParaRPr lang="en-US" altLang="zh-CN" sz="2000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4946" y="1367"/>
              <a:ext cx="4141" cy="34"/>
            </a:xfrm>
            <a:prstGeom prst="line">
              <a:avLst/>
            </a:prstGeom>
            <a:ln w="12700" cmpd="sng">
              <a:solidFill>
                <a:srgbClr val="0070C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7" name="等腰三角形 26"/>
            <p:cNvSpPr/>
            <p:nvPr/>
          </p:nvSpPr>
          <p:spPr>
            <a:xfrm rot="10800000">
              <a:off x="18525" y="829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8525" y="1843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57000"/>
          </a:blip>
          <a:stretch>
            <a:fillRect/>
          </a:stretch>
        </p:blipFill>
        <p:spPr>
          <a:xfrm>
            <a:off x="0" y="-3810"/>
            <a:ext cx="12192000" cy="6861810"/>
          </a:xfrm>
          <a:prstGeom prst="rect">
            <a:avLst/>
          </a:prstGeom>
        </p:spPr>
      </p:pic>
      <p:sp>
        <p:nvSpPr>
          <p:cNvPr id="10" name="梯形 9"/>
          <p:cNvSpPr/>
          <p:nvPr/>
        </p:nvSpPr>
        <p:spPr>
          <a:xfrm flipV="1">
            <a:off x="9623425" y="3913505"/>
            <a:ext cx="2186940" cy="3117850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8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9468485" y="4177665"/>
            <a:ext cx="2496820" cy="318960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1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梯形 12"/>
          <p:cNvSpPr/>
          <p:nvPr/>
        </p:nvSpPr>
        <p:spPr>
          <a:xfrm flipV="1">
            <a:off x="9302115" y="4377055"/>
            <a:ext cx="2828290" cy="323913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6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2656840" y="5021580"/>
            <a:ext cx="6452235" cy="1697355"/>
          </a:xfrm>
          <a:prstGeom prst="roundRect">
            <a:avLst>
              <a:gd name="adj" fmla="val 12165"/>
            </a:avLst>
          </a:prstGeom>
          <a:gradFill>
            <a:gsLst>
              <a:gs pos="90000">
                <a:srgbClr val="4BF7FD">
                  <a:alpha val="6000"/>
                  <a:lumMod val="96000"/>
                  <a:lumOff val="4000"/>
                </a:srgbClr>
              </a:gs>
              <a:gs pos="0">
                <a:srgbClr val="02133F">
                  <a:alpha val="24000"/>
                </a:srgbClr>
              </a:gs>
            </a:gsLst>
            <a:path path="rect">
              <a:fillToRect l="50000" t="50000" r="50000" b="50000"/>
            </a:path>
            <a:tileRect/>
          </a:gradFill>
          <a:ln w="15875" cmpd="sng">
            <a:solidFill>
              <a:srgbClr val="7EF9FE">
                <a:alpha val="69000"/>
              </a:srgbClr>
            </a:solidFill>
            <a:prstDash val="solid"/>
          </a:ln>
          <a:effectLst/>
          <a:scene3d>
            <a:camera prst="perspectiveFront" fov="5100000">
              <a:rot lat="20400000" lon="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56205" y="899795"/>
            <a:ext cx="6452235" cy="4046220"/>
          </a:xfrm>
          <a:prstGeom prst="roundRect">
            <a:avLst>
              <a:gd name="adj" fmla="val 12165"/>
            </a:avLst>
          </a:prstGeom>
          <a:blipFill rotWithShape="1">
            <a:blip r:embed="rId2"/>
            <a:stretch>
              <a:fillRect/>
            </a:stretch>
          </a:blip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0" y="643255"/>
            <a:ext cx="3078480" cy="4263390"/>
          </a:xfrm>
          <a:prstGeom prst="roundRect">
            <a:avLst>
              <a:gd name="adj" fmla="val 12165"/>
            </a:avLst>
          </a:prstGeom>
          <a:gradFill>
            <a:gsLst>
              <a:gs pos="96000">
                <a:srgbClr val="3F8FED"/>
              </a:gs>
              <a:gs pos="87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  <a:scene3d>
            <a:camera prst="perspectiveContrastingRightFacing" fov="5100000">
              <a:rot lat="0" lon="1920000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l">
              <a:lnSpc>
                <a:spcPct val="110000"/>
              </a:lnSpc>
            </a:pPr>
            <a:r>
              <a:rPr lang="zh-CN" altLang="en-US" sz="280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知识点：</a:t>
            </a:r>
            <a:endParaRPr lang="zh-CN" altLang="en-US" sz="280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40000"/>
              </a:lnSpc>
            </a:pPr>
            <a:endParaRPr lang="zh-CN" altLang="en-US" sz="200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采用</a:t>
            </a:r>
            <a:r>
              <a:rPr lang="zh-CN" altLang="en-US" sz="14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狄利克雷过程高斯混合模型（</a:t>
            </a:r>
            <a:r>
              <a:rPr lang="en-US" altLang="zh-CN" sz="14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DPGMM</a:t>
            </a:r>
            <a:r>
              <a:rPr lang="zh-CN" altLang="en-US" sz="14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）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构建数据清洗框架，基于动态分箱策略将风电机组运行数据按功率精准异常识别，再经</a:t>
            </a:r>
            <a:r>
              <a:rPr lang="zh-CN" altLang="en-US" sz="1400">
                <a:solidFill>
                  <a:srgbClr val="FF518E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孤立森林与局部离群因子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双模型方向划分为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15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个有效区间，通过</a:t>
            </a:r>
            <a:r>
              <a:rPr lang="zh-CN" altLang="en-US" sz="1400">
                <a:solidFill>
                  <a:srgbClr val="00B0F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自适应贝叶斯优化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确定模型参数。结合物理阈值与统计阈值，采用</a:t>
            </a:r>
            <a:r>
              <a:rPr lang="zh-CN" altLang="en-US" sz="1400">
                <a:solidFill>
                  <a:srgbClr val="FF518E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核密度估计和卡方分布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实现验证。进一步提高检测的准确性。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144780" y="5021580"/>
            <a:ext cx="2792095" cy="1494790"/>
            <a:chOff x="228" y="7908"/>
            <a:chExt cx="4115" cy="2354"/>
          </a:xfrm>
          <a:scene3d>
            <a:camera prst="perspectiveContrastingRightFacing" fov="3000000">
              <a:rot lat="600000" lon="19200000" rev="600000"/>
            </a:camera>
            <a:lightRig rig="threePt" dir="t"/>
          </a:scene3d>
        </p:grpSpPr>
        <p:sp>
          <p:nvSpPr>
            <p:cNvPr id="15" name="圆角矩形 14"/>
            <p:cNvSpPr/>
            <p:nvPr/>
          </p:nvSpPr>
          <p:spPr>
            <a:xfrm>
              <a:off x="228" y="7908"/>
              <a:ext cx="4098" cy="2354"/>
            </a:xfrm>
            <a:prstGeom prst="roundRect">
              <a:avLst>
                <a:gd name="adj" fmla="val 12165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>
                  <a:latin typeface="HONOR Sans Design ExtraBold" panose="02000600000000000000" charset="-122"/>
                  <a:ea typeface="HONOR Sans Design ExtraBold" panose="02000600000000000000" charset="-122"/>
                  <a:cs typeface="Cambria Math" panose="02040503050406030204" charset="0"/>
                </a:rPr>
                <a:t>输入你的问题：</a:t>
              </a:r>
              <a:endParaRPr lang="zh-CN" altLang="en-US" sz="2000">
                <a:latin typeface="HONOR Sans Design ExtraBold" panose="02000600000000000000" charset="-122"/>
                <a:ea typeface="HONOR Sans Design ExtraBold" panose="02000600000000000000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en-US" altLang="zh-CN" sz="2000">
                  <a:highlight>
                    <a:srgbClr val="00FF00"/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              </a:t>
              </a:r>
              <a:endParaRPr lang="en-US" altLang="zh-CN" sz="2000">
                <a:highlight>
                  <a:srgbClr val="00FF00"/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en-US" altLang="zh-CN" sz="2000">
                  <a:highlight>
                    <a:srgbClr val="00FF00"/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   </a:t>
              </a:r>
              <a:endParaRPr lang="en-US" altLang="zh-CN" sz="2000">
                <a:highlight>
                  <a:srgbClr val="00FF00"/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265" y="8487"/>
              <a:ext cx="4079" cy="23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sp>
        <p:nvSpPr>
          <p:cNvPr id="24" name="圆角矩形 23"/>
          <p:cNvSpPr/>
          <p:nvPr/>
        </p:nvSpPr>
        <p:spPr>
          <a:xfrm>
            <a:off x="2656840" y="154305"/>
            <a:ext cx="6452235" cy="66103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3F8FED"/>
              </a:gs>
              <a:gs pos="95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00FFFF"/>
            </a:solidFill>
            <a:prstDash val="solid"/>
          </a:ln>
          <a:effectLst>
            <a:softEdge rad="12700"/>
          </a:effectLst>
          <a:scene3d>
            <a:camera prst="perspectiveBelow" fov="5400000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ctr">
              <a:lnSpc>
                <a:spcPct val="50000"/>
              </a:lnSpc>
            </a:pP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  <a:p>
            <a:pPr algn="ctr">
              <a:lnSpc>
                <a:spcPct val="50000"/>
              </a:lnSpc>
            </a:pPr>
            <a:r>
              <a:rPr lang="zh-CN" altLang="en-US" sz="2200" b="1">
                <a:latin typeface="+mj-ea"/>
                <a:ea typeface="+mj-ea"/>
                <a:cs typeface="Cambria Math" panose="02040503050406030204" charset="0"/>
              </a:rPr>
              <a:t>基于贝叶斯优化的风电集群出力预测与效益评估</a:t>
            </a: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302115" y="229870"/>
            <a:ext cx="2590800" cy="1465580"/>
            <a:chOff x="14937" y="362"/>
            <a:chExt cx="4166" cy="2308"/>
          </a:xfrm>
        </p:grpSpPr>
        <p:sp>
          <p:nvSpPr>
            <p:cNvPr id="16" name="圆角矩形 15"/>
            <p:cNvSpPr/>
            <p:nvPr/>
          </p:nvSpPr>
          <p:spPr>
            <a:xfrm>
              <a:off x="14937" y="362"/>
              <a:ext cx="4166" cy="2308"/>
            </a:xfrm>
            <a:prstGeom prst="roundRect">
              <a:avLst>
                <a:gd name="adj" fmla="val 24433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当前背景：未来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</a:t>
              </a: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当前教师：曹寒问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</a:t>
              </a:r>
              <a:r>
                <a:rPr lang="en-US" altLang="zh-CN" sz="2000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</a:t>
              </a:r>
              <a:endParaRPr lang="en-US" altLang="zh-CN" sz="2000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4946" y="1367"/>
              <a:ext cx="4141" cy="34"/>
            </a:xfrm>
            <a:prstGeom prst="line">
              <a:avLst/>
            </a:prstGeom>
            <a:ln w="12700" cmpd="sng">
              <a:solidFill>
                <a:srgbClr val="0070C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7" name="等腰三角形 26"/>
            <p:cNvSpPr/>
            <p:nvPr/>
          </p:nvSpPr>
          <p:spPr>
            <a:xfrm rot="10800000">
              <a:off x="18525" y="640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8525" y="1645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57000"/>
          </a:blip>
          <a:stretch>
            <a:fillRect/>
          </a:stretch>
        </p:blipFill>
        <p:spPr>
          <a:xfrm>
            <a:off x="0" y="-3810"/>
            <a:ext cx="12192000" cy="6861810"/>
          </a:xfrm>
          <a:prstGeom prst="rect">
            <a:avLst/>
          </a:prstGeom>
        </p:spPr>
      </p:pic>
      <p:sp>
        <p:nvSpPr>
          <p:cNvPr id="10" name="梯形 9"/>
          <p:cNvSpPr/>
          <p:nvPr/>
        </p:nvSpPr>
        <p:spPr>
          <a:xfrm flipV="1">
            <a:off x="9623425" y="3913505"/>
            <a:ext cx="2186940" cy="3117850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8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9468485" y="4177665"/>
            <a:ext cx="2496820" cy="318960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1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梯形 12"/>
          <p:cNvSpPr/>
          <p:nvPr/>
        </p:nvSpPr>
        <p:spPr>
          <a:xfrm flipV="1">
            <a:off x="9302115" y="4377055"/>
            <a:ext cx="2828290" cy="323913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6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2021205" y="5021580"/>
            <a:ext cx="7240905" cy="1697355"/>
          </a:xfrm>
          <a:prstGeom prst="roundRect">
            <a:avLst>
              <a:gd name="adj" fmla="val 12165"/>
            </a:avLst>
          </a:prstGeom>
          <a:gradFill>
            <a:gsLst>
              <a:gs pos="90000">
                <a:srgbClr val="4BF7FD">
                  <a:alpha val="6000"/>
                  <a:lumMod val="96000"/>
                  <a:lumOff val="4000"/>
                </a:srgbClr>
              </a:gs>
              <a:gs pos="0">
                <a:srgbClr val="02133F">
                  <a:alpha val="24000"/>
                </a:srgbClr>
              </a:gs>
            </a:gsLst>
            <a:path path="rect">
              <a:fillToRect l="50000" t="50000" r="50000" b="50000"/>
            </a:path>
            <a:tileRect/>
          </a:gradFill>
          <a:ln w="15875" cmpd="sng">
            <a:solidFill>
              <a:srgbClr val="7EF9FE">
                <a:alpha val="69000"/>
              </a:srgbClr>
            </a:solidFill>
            <a:prstDash val="solid"/>
          </a:ln>
          <a:effectLst/>
          <a:scene3d>
            <a:camera prst="perspectiveFront" fov="5100000">
              <a:rot lat="20400000" lon="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56205" y="890270"/>
            <a:ext cx="6452235" cy="4055745"/>
          </a:xfrm>
          <a:prstGeom prst="roundRect">
            <a:avLst>
              <a:gd name="adj" fmla="val 12165"/>
            </a:avLst>
          </a:prstGeom>
          <a:blipFill rotWithShape="1">
            <a:blip r:embed="rId2"/>
            <a:stretch>
              <a:fillRect/>
            </a:stretch>
          </a:blip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0" y="643255"/>
            <a:ext cx="3078480" cy="4506595"/>
          </a:xfrm>
          <a:prstGeom prst="roundRect">
            <a:avLst>
              <a:gd name="adj" fmla="val 12165"/>
            </a:avLst>
          </a:prstGeom>
          <a:gradFill>
            <a:gsLst>
              <a:gs pos="96000">
                <a:srgbClr val="3F8FED"/>
              </a:gs>
              <a:gs pos="87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  <a:scene3d>
            <a:camera prst="perspectiveContrastingRightFacing" fov="5100000">
              <a:rot lat="0" lon="1920000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l">
              <a:lnSpc>
                <a:spcPct val="110000"/>
              </a:lnSpc>
            </a:pPr>
            <a:r>
              <a:rPr lang="zh-CN" altLang="en-US" sz="280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知识点：</a:t>
            </a:r>
            <a:endParaRPr lang="zh-CN" altLang="en-US" sz="200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LSTM </a:t>
            </a:r>
            <a:r>
              <a:rPr lang="zh-CN" altLang="en-US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模型的优化方案</a:t>
            </a: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20000"/>
              </a:lnSpc>
            </a:pP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518E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方案一：</a:t>
            </a:r>
            <a:endParaRPr lang="zh-CN" altLang="en-US" sz="1400">
              <a:solidFill>
                <a:srgbClr val="FF518E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贝叶斯优化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AdamW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早停机制，提升效率并防止过拟合。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方案二：</a:t>
            </a:r>
            <a:endParaRPr lang="zh-CN" altLang="en-US" sz="1400">
              <a:solidFill>
                <a:srgbClr val="FFFF0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粒子群优化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Lookahead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学习率调度。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00B0F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方案三：</a:t>
            </a:r>
            <a:endParaRPr lang="zh-CN" altLang="en-US" sz="1400">
              <a:solidFill>
                <a:srgbClr val="00B0F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Hyperopt + RMSprop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梯度裁剪。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accent4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方案四：</a:t>
            </a:r>
            <a:endParaRPr lang="zh-CN" altLang="en-US" sz="1400">
              <a:solidFill>
                <a:schemeClr val="accent4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遗传算法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正则化。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2656840" y="154305"/>
            <a:ext cx="6452235" cy="66103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3F8FED"/>
              </a:gs>
              <a:gs pos="95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00FFFF"/>
            </a:solidFill>
            <a:prstDash val="solid"/>
          </a:ln>
          <a:effectLst>
            <a:softEdge rad="12700"/>
          </a:effectLst>
          <a:scene3d>
            <a:camera prst="perspectiveBelow" fov="5400000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ctr">
              <a:lnSpc>
                <a:spcPct val="50000"/>
              </a:lnSpc>
            </a:pP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  <a:p>
            <a:pPr algn="ctr">
              <a:lnSpc>
                <a:spcPct val="50000"/>
              </a:lnSpc>
            </a:pPr>
            <a:r>
              <a:rPr lang="zh-CN" altLang="en-US" sz="2200" b="1">
                <a:solidFill>
                  <a:srgbClr val="00FFFF"/>
                </a:solidFill>
                <a:latin typeface="+mj-ea"/>
                <a:ea typeface="+mj-ea"/>
                <a:cs typeface="Cambria Math" panose="02040503050406030204" charset="0"/>
              </a:rPr>
              <a:t>实践应用：</a:t>
            </a:r>
            <a:r>
              <a:rPr lang="zh-CN" altLang="en-US" sz="2200" b="1">
                <a:latin typeface="+mj-ea"/>
                <a:ea typeface="+mj-ea"/>
                <a:cs typeface="Cambria Math" panose="02040503050406030204" charset="0"/>
              </a:rPr>
              <a:t>洪水频率分析与极值分布</a:t>
            </a: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302115" y="229870"/>
            <a:ext cx="2590800" cy="1465580"/>
            <a:chOff x="14937" y="362"/>
            <a:chExt cx="4166" cy="2308"/>
          </a:xfrm>
        </p:grpSpPr>
        <p:sp>
          <p:nvSpPr>
            <p:cNvPr id="16" name="圆角矩形 15"/>
            <p:cNvSpPr/>
            <p:nvPr/>
          </p:nvSpPr>
          <p:spPr>
            <a:xfrm>
              <a:off x="14937" y="362"/>
              <a:ext cx="4166" cy="2308"/>
            </a:xfrm>
            <a:prstGeom prst="roundRect">
              <a:avLst>
                <a:gd name="adj" fmla="val 24433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当前背景：未来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</a:t>
              </a: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当前教师：曹寒问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</a:t>
              </a:r>
              <a:r>
                <a:rPr lang="en-US" altLang="zh-CN" sz="2000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</a:t>
              </a:r>
              <a:endParaRPr lang="en-US" altLang="zh-CN" sz="2000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4946" y="1367"/>
              <a:ext cx="4141" cy="34"/>
            </a:xfrm>
            <a:prstGeom prst="line">
              <a:avLst/>
            </a:prstGeom>
            <a:ln w="12700" cmpd="sng">
              <a:solidFill>
                <a:srgbClr val="0070C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7" name="等腰三角形 26"/>
            <p:cNvSpPr/>
            <p:nvPr/>
          </p:nvSpPr>
          <p:spPr>
            <a:xfrm rot="10800000">
              <a:off x="18525" y="640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8525" y="1645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57000"/>
          </a:blip>
          <a:stretch>
            <a:fillRect/>
          </a:stretch>
        </p:blipFill>
        <p:spPr>
          <a:xfrm>
            <a:off x="0" y="-3810"/>
            <a:ext cx="12192000" cy="6861810"/>
          </a:xfrm>
          <a:prstGeom prst="rect">
            <a:avLst/>
          </a:prstGeom>
        </p:spPr>
      </p:pic>
      <p:sp>
        <p:nvSpPr>
          <p:cNvPr id="10" name="梯形 9"/>
          <p:cNvSpPr/>
          <p:nvPr/>
        </p:nvSpPr>
        <p:spPr>
          <a:xfrm flipV="1">
            <a:off x="9623425" y="3913505"/>
            <a:ext cx="2186940" cy="3117850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8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9468485" y="4177665"/>
            <a:ext cx="2496820" cy="318960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1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梯形 12"/>
          <p:cNvSpPr/>
          <p:nvPr/>
        </p:nvSpPr>
        <p:spPr>
          <a:xfrm flipV="1">
            <a:off x="9302115" y="4377055"/>
            <a:ext cx="2828290" cy="323913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6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2021205" y="5021580"/>
            <a:ext cx="7240905" cy="1697355"/>
          </a:xfrm>
          <a:prstGeom prst="roundRect">
            <a:avLst>
              <a:gd name="adj" fmla="val 12165"/>
            </a:avLst>
          </a:prstGeom>
          <a:gradFill>
            <a:gsLst>
              <a:gs pos="90000">
                <a:srgbClr val="4BF7FD">
                  <a:alpha val="6000"/>
                  <a:lumMod val="96000"/>
                  <a:lumOff val="4000"/>
                </a:srgbClr>
              </a:gs>
              <a:gs pos="0">
                <a:srgbClr val="02133F">
                  <a:alpha val="24000"/>
                </a:srgbClr>
              </a:gs>
            </a:gsLst>
            <a:path path="rect">
              <a:fillToRect l="50000" t="50000" r="50000" b="50000"/>
            </a:path>
            <a:tileRect/>
          </a:gradFill>
          <a:ln w="15875" cmpd="sng">
            <a:solidFill>
              <a:srgbClr val="7EF9FE">
                <a:alpha val="69000"/>
              </a:srgbClr>
            </a:solidFill>
            <a:prstDash val="solid"/>
          </a:ln>
          <a:effectLst/>
          <a:scene3d>
            <a:camera prst="perspectiveFront" fov="5100000">
              <a:rot lat="20400000" lon="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56205" y="890270"/>
            <a:ext cx="6452235" cy="4055745"/>
          </a:xfrm>
          <a:prstGeom prst="roundRect">
            <a:avLst>
              <a:gd name="adj" fmla="val 12165"/>
            </a:avLst>
          </a:prstGeom>
          <a:blipFill rotWithShape="1">
            <a:blip r:embed="rId2"/>
            <a:stretch>
              <a:fillRect/>
            </a:stretch>
          </a:blip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0" y="643255"/>
            <a:ext cx="3078480" cy="4506595"/>
          </a:xfrm>
          <a:prstGeom prst="roundRect">
            <a:avLst>
              <a:gd name="adj" fmla="val 12165"/>
            </a:avLst>
          </a:prstGeom>
          <a:gradFill>
            <a:gsLst>
              <a:gs pos="96000">
                <a:srgbClr val="3F8FED"/>
              </a:gs>
              <a:gs pos="87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  <a:scene3d>
            <a:camera prst="perspectiveContrastingRightFacing" fov="5100000">
              <a:rot lat="0" lon="1920000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l">
              <a:lnSpc>
                <a:spcPct val="110000"/>
              </a:lnSpc>
            </a:pPr>
            <a:r>
              <a:rPr lang="zh-CN" altLang="en-US" sz="280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知识点：</a:t>
            </a:r>
            <a:endParaRPr lang="zh-CN" altLang="en-US" sz="200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LSTM </a:t>
            </a:r>
            <a:r>
              <a:rPr lang="zh-CN" altLang="en-US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模型的优化方案</a:t>
            </a: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20000"/>
              </a:lnSpc>
            </a:pP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518E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方案一：</a:t>
            </a:r>
            <a:endParaRPr lang="zh-CN" altLang="en-US" sz="1400">
              <a:solidFill>
                <a:srgbClr val="FF518E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贝叶斯优化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AdamW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早停机制，提升效率并防止过拟合。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方案二：</a:t>
            </a:r>
            <a:endParaRPr lang="zh-CN" altLang="en-US" sz="1400">
              <a:solidFill>
                <a:srgbClr val="FFFF0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粒子群优化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Lookahead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学习率调度。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00B0F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方案三：</a:t>
            </a:r>
            <a:endParaRPr lang="zh-CN" altLang="en-US" sz="1400">
              <a:solidFill>
                <a:srgbClr val="00B0F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Hyperopt + RMSprop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梯度裁剪。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accent4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方案四：</a:t>
            </a:r>
            <a:endParaRPr lang="zh-CN" altLang="en-US" sz="1400">
              <a:solidFill>
                <a:schemeClr val="accent4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遗传算法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正则化。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2656840" y="154305"/>
            <a:ext cx="6452235" cy="66103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3F8FED"/>
              </a:gs>
              <a:gs pos="95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00FFFF"/>
            </a:solidFill>
            <a:prstDash val="solid"/>
          </a:ln>
          <a:effectLst>
            <a:softEdge rad="12700"/>
          </a:effectLst>
          <a:scene3d>
            <a:camera prst="perspectiveBelow" fov="5400000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ctr">
              <a:lnSpc>
                <a:spcPct val="50000"/>
              </a:lnSpc>
            </a:pP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  <a:p>
            <a:pPr algn="ctr">
              <a:lnSpc>
                <a:spcPct val="50000"/>
              </a:lnSpc>
            </a:pPr>
            <a:r>
              <a:rPr lang="zh-CN" altLang="en-US" sz="2200" b="1">
                <a:solidFill>
                  <a:srgbClr val="00FFFF"/>
                </a:solidFill>
                <a:latin typeface="+mj-ea"/>
                <a:ea typeface="+mj-ea"/>
                <a:cs typeface="Cambria Math" panose="02040503050406030204" charset="0"/>
              </a:rPr>
              <a:t>实践应用：</a:t>
            </a:r>
            <a:r>
              <a:rPr lang="zh-CN" altLang="en-US" sz="2200" b="1">
                <a:latin typeface="+mj-ea"/>
                <a:ea typeface="+mj-ea"/>
                <a:cs typeface="Cambria Math" panose="02040503050406030204" charset="0"/>
              </a:rPr>
              <a:t>洪水频率分析与极值分布</a:t>
            </a: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302115" y="229870"/>
            <a:ext cx="2590800" cy="1465580"/>
            <a:chOff x="14937" y="362"/>
            <a:chExt cx="4166" cy="2308"/>
          </a:xfrm>
        </p:grpSpPr>
        <p:sp>
          <p:nvSpPr>
            <p:cNvPr id="16" name="圆角矩形 15"/>
            <p:cNvSpPr/>
            <p:nvPr/>
          </p:nvSpPr>
          <p:spPr>
            <a:xfrm>
              <a:off x="14937" y="362"/>
              <a:ext cx="4166" cy="2308"/>
            </a:xfrm>
            <a:prstGeom prst="roundRect">
              <a:avLst>
                <a:gd name="adj" fmla="val 24433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当前背景：未来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</a:t>
              </a: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当前教师：曹寒问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</a:t>
              </a:r>
              <a:r>
                <a:rPr lang="en-US" altLang="zh-CN" sz="2000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</a:t>
              </a:r>
              <a:endParaRPr lang="en-US" altLang="zh-CN" sz="2000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4946" y="1367"/>
              <a:ext cx="4141" cy="34"/>
            </a:xfrm>
            <a:prstGeom prst="line">
              <a:avLst/>
            </a:prstGeom>
            <a:ln w="12700" cmpd="sng">
              <a:solidFill>
                <a:srgbClr val="0070C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7" name="等腰三角形 26"/>
            <p:cNvSpPr/>
            <p:nvPr/>
          </p:nvSpPr>
          <p:spPr>
            <a:xfrm rot="10800000">
              <a:off x="18525" y="640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8525" y="1645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57000"/>
          </a:blip>
          <a:stretch>
            <a:fillRect/>
          </a:stretch>
        </p:blipFill>
        <p:spPr>
          <a:xfrm>
            <a:off x="0" y="-3810"/>
            <a:ext cx="12192000" cy="6861810"/>
          </a:xfrm>
          <a:prstGeom prst="rect">
            <a:avLst/>
          </a:prstGeom>
        </p:spPr>
      </p:pic>
      <p:sp>
        <p:nvSpPr>
          <p:cNvPr id="10" name="梯形 9"/>
          <p:cNvSpPr/>
          <p:nvPr/>
        </p:nvSpPr>
        <p:spPr>
          <a:xfrm flipV="1">
            <a:off x="9623425" y="3913505"/>
            <a:ext cx="2186940" cy="3117850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8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9468485" y="4177665"/>
            <a:ext cx="2496820" cy="318960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1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梯形 12"/>
          <p:cNvSpPr/>
          <p:nvPr/>
        </p:nvSpPr>
        <p:spPr>
          <a:xfrm flipV="1">
            <a:off x="9302115" y="4377055"/>
            <a:ext cx="2828290" cy="323913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6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2021205" y="5021580"/>
            <a:ext cx="7240905" cy="1697355"/>
          </a:xfrm>
          <a:prstGeom prst="roundRect">
            <a:avLst>
              <a:gd name="adj" fmla="val 12165"/>
            </a:avLst>
          </a:prstGeom>
          <a:gradFill>
            <a:gsLst>
              <a:gs pos="90000">
                <a:srgbClr val="4BF7FD">
                  <a:alpha val="6000"/>
                  <a:lumMod val="96000"/>
                  <a:lumOff val="4000"/>
                </a:srgbClr>
              </a:gs>
              <a:gs pos="0">
                <a:srgbClr val="02133F">
                  <a:alpha val="24000"/>
                </a:srgbClr>
              </a:gs>
            </a:gsLst>
            <a:path path="rect">
              <a:fillToRect l="50000" t="50000" r="50000" b="50000"/>
            </a:path>
            <a:tileRect/>
          </a:gradFill>
          <a:ln w="15875" cmpd="sng">
            <a:solidFill>
              <a:srgbClr val="7EF9FE">
                <a:alpha val="69000"/>
              </a:srgbClr>
            </a:solidFill>
            <a:prstDash val="solid"/>
          </a:ln>
          <a:effectLst/>
          <a:scene3d>
            <a:camera prst="perspectiveFront" fov="5100000">
              <a:rot lat="20400000" lon="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56205" y="890270"/>
            <a:ext cx="6452235" cy="4055745"/>
          </a:xfrm>
          <a:prstGeom prst="roundRect">
            <a:avLst>
              <a:gd name="adj" fmla="val 12165"/>
            </a:avLst>
          </a:prstGeom>
          <a:blipFill rotWithShape="1">
            <a:blip r:embed="rId2"/>
            <a:stretch>
              <a:fillRect/>
            </a:stretch>
          </a:blip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0" y="643255"/>
            <a:ext cx="3078480" cy="4506595"/>
          </a:xfrm>
          <a:prstGeom prst="roundRect">
            <a:avLst>
              <a:gd name="adj" fmla="val 12165"/>
            </a:avLst>
          </a:prstGeom>
          <a:gradFill>
            <a:gsLst>
              <a:gs pos="96000">
                <a:srgbClr val="3F8FED"/>
              </a:gs>
              <a:gs pos="87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  <a:scene3d>
            <a:camera prst="perspectiveContrastingRightFacing" fov="5100000">
              <a:rot lat="0" lon="1920000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l">
              <a:lnSpc>
                <a:spcPct val="110000"/>
              </a:lnSpc>
            </a:pPr>
            <a:r>
              <a:rPr lang="zh-CN" altLang="en-US" sz="280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知识点：</a:t>
            </a:r>
            <a:endParaRPr lang="zh-CN" altLang="en-US" sz="200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LSTM </a:t>
            </a:r>
            <a:r>
              <a:rPr lang="zh-CN" altLang="en-US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模型的优化方案</a:t>
            </a: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20000"/>
              </a:lnSpc>
            </a:pP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518E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方案一：</a:t>
            </a:r>
            <a:endParaRPr lang="zh-CN" altLang="en-US" sz="1400">
              <a:solidFill>
                <a:srgbClr val="FF518E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贝叶斯优化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AdamW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早停机制，提升效率并防止过拟合。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方案二：</a:t>
            </a:r>
            <a:endParaRPr lang="zh-CN" altLang="en-US" sz="1400">
              <a:solidFill>
                <a:srgbClr val="FFFF0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粒子群优化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Lookahead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学习率调度。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00B0F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方案三：</a:t>
            </a:r>
            <a:endParaRPr lang="zh-CN" altLang="en-US" sz="1400">
              <a:solidFill>
                <a:srgbClr val="00B0F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Hyperopt + RMSprop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梯度裁剪。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accent4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方案四：</a:t>
            </a:r>
            <a:endParaRPr lang="zh-CN" altLang="en-US" sz="1400">
              <a:solidFill>
                <a:schemeClr val="accent4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遗传算法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正则化。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2656840" y="154305"/>
            <a:ext cx="6452235" cy="66103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3F8FED"/>
              </a:gs>
              <a:gs pos="95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00FFFF"/>
            </a:solidFill>
            <a:prstDash val="solid"/>
          </a:ln>
          <a:effectLst>
            <a:softEdge rad="12700"/>
          </a:effectLst>
          <a:scene3d>
            <a:camera prst="perspectiveBelow" fov="5400000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ctr">
              <a:lnSpc>
                <a:spcPct val="50000"/>
              </a:lnSpc>
            </a:pP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  <a:p>
            <a:pPr algn="ctr">
              <a:lnSpc>
                <a:spcPct val="50000"/>
              </a:lnSpc>
            </a:pPr>
            <a:r>
              <a:rPr lang="zh-CN" altLang="en-US" sz="2200" b="1">
                <a:solidFill>
                  <a:srgbClr val="00FFFF"/>
                </a:solidFill>
                <a:latin typeface="+mj-ea"/>
                <a:ea typeface="+mj-ea"/>
                <a:cs typeface="Cambria Math" panose="02040503050406030204" charset="0"/>
              </a:rPr>
              <a:t>实践应用：</a:t>
            </a:r>
            <a:r>
              <a:rPr lang="zh-CN" altLang="en-US" sz="2200" b="1">
                <a:latin typeface="+mj-ea"/>
                <a:ea typeface="+mj-ea"/>
                <a:cs typeface="Cambria Math" panose="02040503050406030204" charset="0"/>
              </a:rPr>
              <a:t>洪水频率分析与极值分布</a:t>
            </a: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302115" y="229870"/>
            <a:ext cx="2590800" cy="1465580"/>
            <a:chOff x="14937" y="362"/>
            <a:chExt cx="4166" cy="2308"/>
          </a:xfrm>
        </p:grpSpPr>
        <p:sp>
          <p:nvSpPr>
            <p:cNvPr id="16" name="圆角矩形 15"/>
            <p:cNvSpPr/>
            <p:nvPr/>
          </p:nvSpPr>
          <p:spPr>
            <a:xfrm>
              <a:off x="14937" y="362"/>
              <a:ext cx="4166" cy="2308"/>
            </a:xfrm>
            <a:prstGeom prst="roundRect">
              <a:avLst>
                <a:gd name="adj" fmla="val 24433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当前背景：未来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</a:t>
              </a: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当前教师：曹寒问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</a:t>
              </a:r>
              <a:r>
                <a:rPr lang="en-US" altLang="zh-CN" sz="2000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</a:t>
              </a:r>
              <a:endParaRPr lang="en-US" altLang="zh-CN" sz="2000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4946" y="1367"/>
              <a:ext cx="4141" cy="34"/>
            </a:xfrm>
            <a:prstGeom prst="line">
              <a:avLst/>
            </a:prstGeom>
            <a:ln w="12700" cmpd="sng">
              <a:solidFill>
                <a:srgbClr val="0070C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7" name="等腰三角形 26"/>
            <p:cNvSpPr/>
            <p:nvPr/>
          </p:nvSpPr>
          <p:spPr>
            <a:xfrm rot="10800000">
              <a:off x="18525" y="640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8525" y="1645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57000"/>
          </a:blip>
          <a:stretch>
            <a:fillRect/>
          </a:stretch>
        </p:blipFill>
        <p:spPr>
          <a:xfrm>
            <a:off x="0" y="-3810"/>
            <a:ext cx="12192000" cy="6861810"/>
          </a:xfrm>
          <a:prstGeom prst="rect">
            <a:avLst/>
          </a:prstGeom>
        </p:spPr>
      </p:pic>
      <p:sp>
        <p:nvSpPr>
          <p:cNvPr id="10" name="梯形 9"/>
          <p:cNvSpPr/>
          <p:nvPr/>
        </p:nvSpPr>
        <p:spPr>
          <a:xfrm flipV="1">
            <a:off x="9623425" y="3913505"/>
            <a:ext cx="2186940" cy="3117850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8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9468485" y="4177665"/>
            <a:ext cx="2496820" cy="318960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1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梯形 12"/>
          <p:cNvSpPr/>
          <p:nvPr/>
        </p:nvSpPr>
        <p:spPr>
          <a:xfrm flipV="1">
            <a:off x="9302115" y="4377055"/>
            <a:ext cx="2828290" cy="323913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6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2021205" y="5021580"/>
            <a:ext cx="7240905" cy="1697355"/>
          </a:xfrm>
          <a:prstGeom prst="roundRect">
            <a:avLst>
              <a:gd name="adj" fmla="val 12165"/>
            </a:avLst>
          </a:prstGeom>
          <a:gradFill>
            <a:gsLst>
              <a:gs pos="90000">
                <a:srgbClr val="4BF7FD">
                  <a:alpha val="6000"/>
                  <a:lumMod val="96000"/>
                  <a:lumOff val="4000"/>
                </a:srgbClr>
              </a:gs>
              <a:gs pos="0">
                <a:srgbClr val="02133F">
                  <a:alpha val="24000"/>
                </a:srgbClr>
              </a:gs>
            </a:gsLst>
            <a:path path="rect">
              <a:fillToRect l="50000" t="50000" r="50000" b="50000"/>
            </a:path>
            <a:tileRect/>
          </a:gradFill>
          <a:ln w="15875" cmpd="sng">
            <a:solidFill>
              <a:srgbClr val="7EF9FE">
                <a:alpha val="69000"/>
              </a:srgbClr>
            </a:solidFill>
            <a:prstDash val="solid"/>
          </a:ln>
          <a:effectLst/>
          <a:scene3d>
            <a:camera prst="perspectiveFront" fov="5100000">
              <a:rot lat="20400000" lon="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56205" y="890270"/>
            <a:ext cx="6452235" cy="4055745"/>
          </a:xfrm>
          <a:prstGeom prst="roundRect">
            <a:avLst>
              <a:gd name="adj" fmla="val 12165"/>
            </a:avLst>
          </a:prstGeom>
          <a:blipFill rotWithShape="1">
            <a:blip r:embed="rId2"/>
            <a:stretch>
              <a:fillRect/>
            </a:stretch>
          </a:blip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0" y="643255"/>
            <a:ext cx="3078480" cy="4506595"/>
          </a:xfrm>
          <a:prstGeom prst="roundRect">
            <a:avLst>
              <a:gd name="adj" fmla="val 12165"/>
            </a:avLst>
          </a:prstGeom>
          <a:gradFill>
            <a:gsLst>
              <a:gs pos="96000">
                <a:srgbClr val="3F8FED"/>
              </a:gs>
              <a:gs pos="87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  <a:scene3d>
            <a:camera prst="perspectiveContrastingRightFacing" fov="5100000">
              <a:rot lat="0" lon="1920000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l">
              <a:lnSpc>
                <a:spcPct val="110000"/>
              </a:lnSpc>
            </a:pPr>
            <a:r>
              <a:rPr lang="zh-CN" altLang="en-US" sz="280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知识点：</a:t>
            </a:r>
            <a:endParaRPr lang="zh-CN" altLang="en-US" sz="200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LSTM </a:t>
            </a:r>
            <a:r>
              <a:rPr lang="zh-CN" altLang="en-US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模型的优化方案</a:t>
            </a: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20000"/>
              </a:lnSpc>
            </a:pP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518E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方案一：</a:t>
            </a:r>
            <a:endParaRPr lang="zh-CN" altLang="en-US" sz="1400">
              <a:solidFill>
                <a:srgbClr val="FF518E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贝叶斯优化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AdamW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早停机制，提升效率并防止过拟合。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方案二：</a:t>
            </a:r>
            <a:endParaRPr lang="zh-CN" altLang="en-US" sz="1400">
              <a:solidFill>
                <a:srgbClr val="FFFF0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粒子群优化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Lookahead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学习率调度。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00B0F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方案三：</a:t>
            </a:r>
            <a:endParaRPr lang="zh-CN" altLang="en-US" sz="1400">
              <a:solidFill>
                <a:srgbClr val="00B0F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Hyperopt + RMSprop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梯度裁剪。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accent4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方案四：</a:t>
            </a:r>
            <a:endParaRPr lang="zh-CN" altLang="en-US" sz="1400">
              <a:solidFill>
                <a:schemeClr val="accent4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遗传算法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正则化。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2656840" y="154305"/>
            <a:ext cx="6452235" cy="66103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3F8FED"/>
              </a:gs>
              <a:gs pos="95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00FFFF"/>
            </a:solidFill>
            <a:prstDash val="solid"/>
          </a:ln>
          <a:effectLst>
            <a:softEdge rad="12700"/>
          </a:effectLst>
          <a:scene3d>
            <a:camera prst="perspectiveBelow" fov="5400000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ctr">
              <a:lnSpc>
                <a:spcPct val="50000"/>
              </a:lnSpc>
            </a:pP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  <a:p>
            <a:pPr algn="ctr">
              <a:lnSpc>
                <a:spcPct val="50000"/>
              </a:lnSpc>
            </a:pPr>
            <a:r>
              <a:rPr lang="zh-CN" altLang="en-US" sz="2200" b="1">
                <a:solidFill>
                  <a:srgbClr val="00FFFF"/>
                </a:solidFill>
                <a:latin typeface="+mj-ea"/>
                <a:ea typeface="+mj-ea"/>
                <a:cs typeface="Cambria Math" panose="02040503050406030204" charset="0"/>
              </a:rPr>
              <a:t>实践应用：</a:t>
            </a:r>
            <a:r>
              <a:rPr lang="zh-CN" altLang="en-US" sz="2200" b="1">
                <a:latin typeface="+mj-ea"/>
                <a:ea typeface="+mj-ea"/>
                <a:cs typeface="Cambria Math" panose="02040503050406030204" charset="0"/>
              </a:rPr>
              <a:t>洪水频率分析与极值分布</a:t>
            </a: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302115" y="229870"/>
            <a:ext cx="2590800" cy="1465580"/>
            <a:chOff x="14937" y="362"/>
            <a:chExt cx="4166" cy="2308"/>
          </a:xfrm>
        </p:grpSpPr>
        <p:sp>
          <p:nvSpPr>
            <p:cNvPr id="16" name="圆角矩形 15"/>
            <p:cNvSpPr/>
            <p:nvPr/>
          </p:nvSpPr>
          <p:spPr>
            <a:xfrm>
              <a:off x="14937" y="362"/>
              <a:ext cx="4166" cy="2308"/>
            </a:xfrm>
            <a:prstGeom prst="roundRect">
              <a:avLst>
                <a:gd name="adj" fmla="val 24433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当前背景：未来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</a:t>
              </a: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当前教师：曹寒问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</a:t>
              </a:r>
              <a:r>
                <a:rPr lang="en-US" altLang="zh-CN" sz="2000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</a:t>
              </a:r>
              <a:endParaRPr lang="en-US" altLang="zh-CN" sz="2000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4946" y="1367"/>
              <a:ext cx="4141" cy="34"/>
            </a:xfrm>
            <a:prstGeom prst="line">
              <a:avLst/>
            </a:prstGeom>
            <a:ln w="12700" cmpd="sng">
              <a:solidFill>
                <a:srgbClr val="0070C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7" name="等腰三角形 26"/>
            <p:cNvSpPr/>
            <p:nvPr/>
          </p:nvSpPr>
          <p:spPr>
            <a:xfrm rot="10800000">
              <a:off x="18525" y="640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8525" y="1645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alphaModFix amt="57000"/>
          </a:blip>
          <a:stretch>
            <a:fillRect/>
          </a:stretch>
        </p:blipFill>
        <p:spPr>
          <a:xfrm>
            <a:off x="0" y="-3810"/>
            <a:ext cx="12192000" cy="6861810"/>
          </a:xfrm>
          <a:prstGeom prst="rect">
            <a:avLst/>
          </a:prstGeom>
        </p:spPr>
      </p:pic>
      <p:sp>
        <p:nvSpPr>
          <p:cNvPr id="10" name="梯形 9"/>
          <p:cNvSpPr/>
          <p:nvPr/>
        </p:nvSpPr>
        <p:spPr>
          <a:xfrm flipV="1">
            <a:off x="9623425" y="3913505"/>
            <a:ext cx="2186940" cy="3117850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8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梯形 11"/>
          <p:cNvSpPr/>
          <p:nvPr/>
        </p:nvSpPr>
        <p:spPr>
          <a:xfrm flipV="1">
            <a:off x="9468485" y="4177665"/>
            <a:ext cx="2496820" cy="318960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1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梯形 12"/>
          <p:cNvSpPr/>
          <p:nvPr/>
        </p:nvSpPr>
        <p:spPr>
          <a:xfrm flipV="1">
            <a:off x="9302115" y="4377055"/>
            <a:ext cx="2828290" cy="3239135"/>
          </a:xfrm>
          <a:prstGeom prst="trapezoid">
            <a:avLst>
              <a:gd name="adj" fmla="val 7967"/>
            </a:avLst>
          </a:prstGeom>
          <a:gradFill>
            <a:gsLst>
              <a:gs pos="47000">
                <a:srgbClr val="4BF7FD">
                  <a:alpha val="16000"/>
                </a:srgbClr>
              </a:gs>
              <a:gs pos="100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/>
        </p:nvSpPr>
        <p:spPr>
          <a:xfrm>
            <a:off x="2021205" y="5021580"/>
            <a:ext cx="7240905" cy="1697355"/>
          </a:xfrm>
          <a:prstGeom prst="roundRect">
            <a:avLst>
              <a:gd name="adj" fmla="val 12165"/>
            </a:avLst>
          </a:prstGeom>
          <a:gradFill>
            <a:gsLst>
              <a:gs pos="90000">
                <a:srgbClr val="4BF7FD">
                  <a:alpha val="6000"/>
                  <a:lumMod val="96000"/>
                  <a:lumOff val="4000"/>
                </a:srgbClr>
              </a:gs>
              <a:gs pos="0">
                <a:srgbClr val="02133F">
                  <a:alpha val="24000"/>
                </a:srgbClr>
              </a:gs>
            </a:gsLst>
            <a:path path="rect">
              <a:fillToRect l="50000" t="50000" r="50000" b="50000"/>
            </a:path>
            <a:tileRect/>
          </a:gradFill>
          <a:ln w="15875" cmpd="sng">
            <a:solidFill>
              <a:srgbClr val="7EF9FE">
                <a:alpha val="69000"/>
              </a:srgbClr>
            </a:solidFill>
            <a:prstDash val="solid"/>
          </a:ln>
          <a:effectLst/>
          <a:scene3d>
            <a:camera prst="perspectiveFront" fov="5100000">
              <a:rot lat="20400000" lon="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zh-CN" altLang="en-US" b="1">
              <a:solidFill>
                <a:srgbClr val="FFFF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56205" y="890270"/>
            <a:ext cx="6452235" cy="4055745"/>
          </a:xfrm>
          <a:prstGeom prst="roundRect">
            <a:avLst>
              <a:gd name="adj" fmla="val 12165"/>
            </a:avLst>
          </a:prstGeom>
          <a:blipFill rotWithShape="1">
            <a:blip r:embed="rId2"/>
            <a:stretch>
              <a:fillRect/>
            </a:stretch>
          </a:blip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0" y="643255"/>
            <a:ext cx="3078480" cy="4506595"/>
          </a:xfrm>
          <a:prstGeom prst="roundRect">
            <a:avLst>
              <a:gd name="adj" fmla="val 12165"/>
            </a:avLst>
          </a:prstGeom>
          <a:gradFill>
            <a:gsLst>
              <a:gs pos="96000">
                <a:srgbClr val="3F8FED"/>
              </a:gs>
              <a:gs pos="87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7EF9FE"/>
            </a:solidFill>
            <a:prstDash val="solid"/>
          </a:ln>
          <a:effectLst>
            <a:softEdge rad="12700"/>
          </a:effectLst>
          <a:scene3d>
            <a:camera prst="perspectiveContrastingRightFacing" fov="5100000">
              <a:rot lat="0" lon="19200000" rev="0"/>
            </a:camera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l">
              <a:lnSpc>
                <a:spcPct val="110000"/>
              </a:lnSpc>
            </a:pPr>
            <a:r>
              <a:rPr lang="zh-CN" altLang="en-US" sz="2800">
                <a:solidFill>
                  <a:schemeClr val="accent4">
                    <a:lumMod val="60000"/>
                    <a:lumOff val="4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知识点：</a:t>
            </a:r>
            <a:endParaRPr lang="zh-CN" altLang="en-US" sz="2000">
              <a:solidFill>
                <a:schemeClr val="accent4">
                  <a:lumMod val="60000"/>
                  <a:lumOff val="40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130000"/>
              </a:lnSpc>
            </a:pPr>
            <a:r>
              <a:rPr lang="en-US" altLang="zh-CN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LSTM </a:t>
            </a:r>
            <a:r>
              <a:rPr lang="zh-CN" altLang="en-US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模型的优化方案</a:t>
            </a: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20000"/>
              </a:lnSpc>
            </a:pPr>
            <a:endParaRPr lang="zh-CN" altLang="en-US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518E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方案一：</a:t>
            </a:r>
            <a:endParaRPr lang="zh-CN" altLang="en-US" sz="1400">
              <a:solidFill>
                <a:srgbClr val="FF518E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贝叶斯优化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AdamW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早停机制，提升效率并防止过拟合。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FFFF0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方案二：</a:t>
            </a:r>
            <a:endParaRPr lang="zh-CN" altLang="en-US" sz="1400">
              <a:solidFill>
                <a:srgbClr val="FFFF0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粒子群优化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Lookahead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学习率调度。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rgbClr val="00B0F0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方案三：</a:t>
            </a:r>
            <a:endParaRPr lang="zh-CN" altLang="en-US" sz="1400">
              <a:solidFill>
                <a:srgbClr val="00B0F0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Hyperopt + RMSprop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梯度裁剪。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accent4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方案四：</a:t>
            </a:r>
            <a:endParaRPr lang="zh-CN" altLang="en-US" sz="1400">
              <a:solidFill>
                <a:schemeClr val="accent4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  <a:p>
            <a:pPr algn="l">
              <a:lnSpc>
                <a:spcPct val="130000"/>
              </a:lnSpc>
            </a:pP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遗传算法</a:t>
            </a:r>
            <a:r>
              <a:rPr lang="en-US" altLang="zh-CN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 + Adam + </a:t>
            </a:r>
            <a:r>
              <a:rPr lang="zh-CN" altLang="en-US" sz="1400">
                <a:solidFill>
                  <a:schemeClr val="bg1"/>
                </a:solidFill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rPr>
              <a:t>正则化。</a:t>
            </a:r>
            <a:endParaRPr lang="zh-CN" altLang="en-US" sz="1400">
              <a:solidFill>
                <a:schemeClr val="bg1"/>
              </a:solidFill>
              <a:latin typeface="Cambria Math" panose="02040503050406030204" charset="0"/>
              <a:ea typeface="微软雅黑" panose="020B0503020204020204" charset="-122"/>
              <a:cs typeface="Cambria Math" panose="0204050305040603020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2656840" y="154305"/>
            <a:ext cx="6452235" cy="661035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3F8FED"/>
              </a:gs>
              <a:gs pos="95000">
                <a:srgbClr val="4BF7FD">
                  <a:alpha val="0"/>
                </a:srgbClr>
              </a:gs>
              <a:gs pos="0">
                <a:srgbClr val="02133F">
                  <a:alpha val="24000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mpd="sng">
            <a:solidFill>
              <a:srgbClr val="00FFFF"/>
            </a:solidFill>
            <a:prstDash val="solid"/>
          </a:ln>
          <a:effectLst>
            <a:softEdge rad="12700"/>
          </a:effectLst>
          <a:scene3d>
            <a:camera prst="perspectiveBelow" fov="5400000"/>
            <a:lightRig rig="threePt" dir="t"/>
          </a:scene3d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algn="ctr">
              <a:lnSpc>
                <a:spcPct val="50000"/>
              </a:lnSpc>
            </a:pP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  <a:p>
            <a:pPr algn="ctr">
              <a:lnSpc>
                <a:spcPct val="50000"/>
              </a:lnSpc>
            </a:pPr>
            <a:r>
              <a:rPr lang="zh-CN" altLang="en-US" sz="2200" b="1">
                <a:solidFill>
                  <a:srgbClr val="00FFFF"/>
                </a:solidFill>
                <a:latin typeface="+mj-ea"/>
                <a:ea typeface="+mj-ea"/>
                <a:cs typeface="Cambria Math" panose="02040503050406030204" charset="0"/>
              </a:rPr>
              <a:t>实践应用：</a:t>
            </a:r>
            <a:r>
              <a:rPr lang="zh-CN" altLang="en-US" sz="2200" b="1">
                <a:latin typeface="+mj-ea"/>
                <a:ea typeface="+mj-ea"/>
                <a:cs typeface="Cambria Math" panose="02040503050406030204" charset="0"/>
              </a:rPr>
              <a:t>洪水频率分析与极值分布</a:t>
            </a:r>
            <a:endParaRPr lang="zh-CN" altLang="en-US" sz="2200" b="1">
              <a:latin typeface="+mj-ea"/>
              <a:ea typeface="+mj-ea"/>
              <a:cs typeface="Cambria Math" panose="020405030504060302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9302115" y="229870"/>
            <a:ext cx="2590800" cy="1465580"/>
            <a:chOff x="14937" y="362"/>
            <a:chExt cx="4166" cy="2308"/>
          </a:xfrm>
        </p:grpSpPr>
        <p:sp>
          <p:nvSpPr>
            <p:cNvPr id="16" name="圆角矩形 15"/>
            <p:cNvSpPr/>
            <p:nvPr/>
          </p:nvSpPr>
          <p:spPr>
            <a:xfrm>
              <a:off x="14937" y="362"/>
              <a:ext cx="4166" cy="2308"/>
            </a:xfrm>
            <a:prstGeom prst="roundRect">
              <a:avLst>
                <a:gd name="adj" fmla="val 24433"/>
              </a:avLst>
            </a:prstGeom>
            <a:gradFill>
              <a:gsLst>
                <a:gs pos="96000">
                  <a:srgbClr val="3F8FED"/>
                </a:gs>
                <a:gs pos="87000">
                  <a:srgbClr val="4BF7FD">
                    <a:alpha val="0"/>
                  </a:srgbClr>
                </a:gs>
                <a:gs pos="0">
                  <a:srgbClr val="02133F">
                    <a:alpha val="24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mpd="sng">
              <a:solidFill>
                <a:srgbClr val="7EF9FE"/>
              </a:solidFill>
              <a:prstDash val="solid"/>
            </a:ln>
            <a:effectLst>
              <a:softEdge rad="12700"/>
            </a:effec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t" anchorCtr="0"/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当前背景：未来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</a:t>
              </a: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endParaRPr lang="en-US" altLang="zh-CN" sz="2000" b="1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  <a:p>
              <a:pPr algn="l">
                <a:lnSpc>
                  <a:spcPct val="70000"/>
                </a:lnSpc>
              </a:pPr>
              <a:r>
                <a:rPr lang="zh-CN" altLang="en-US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当前教师：曹寒问</a:t>
              </a:r>
              <a:r>
                <a:rPr lang="en-US" altLang="zh-CN" sz="2000" b="1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</a:t>
              </a:r>
              <a:r>
                <a:rPr lang="en-US" altLang="zh-CN" sz="2000">
                  <a:highlight>
                    <a:srgbClr val="000000">
                      <a:alpha val="0"/>
                    </a:srgbClr>
                  </a:highlight>
                  <a:latin typeface="Cambria Math" panose="02040503050406030204" charset="0"/>
                  <a:ea typeface="微软雅黑" panose="020B0503020204020204" charset="-122"/>
                  <a:cs typeface="Cambria Math" panose="02040503050406030204" charset="0"/>
                </a:rPr>
                <a:t>             </a:t>
              </a:r>
              <a:endParaRPr lang="en-US" altLang="zh-CN" sz="2000">
                <a:highlight>
                  <a:srgbClr val="000000">
                    <a:alpha val="0"/>
                  </a:srgbClr>
                </a:highlight>
                <a:latin typeface="Cambria Math" panose="02040503050406030204" charset="0"/>
                <a:ea typeface="微软雅黑" panose="020B0503020204020204" charset="-122"/>
                <a:cs typeface="Cambria Math" panose="02040503050406030204" charset="0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>
              <a:off x="14946" y="1367"/>
              <a:ext cx="4141" cy="34"/>
            </a:xfrm>
            <a:prstGeom prst="line">
              <a:avLst/>
            </a:prstGeom>
            <a:ln w="12700" cmpd="sng">
              <a:solidFill>
                <a:srgbClr val="0070C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7" name="等腰三角形 26"/>
            <p:cNvSpPr/>
            <p:nvPr/>
          </p:nvSpPr>
          <p:spPr>
            <a:xfrm rot="10800000">
              <a:off x="18525" y="640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等腰三角形 27"/>
            <p:cNvSpPr/>
            <p:nvPr/>
          </p:nvSpPr>
          <p:spPr>
            <a:xfrm rot="10800000">
              <a:off x="18525" y="1645"/>
              <a:ext cx="357" cy="220"/>
            </a:xfrm>
            <a:prstGeom prst="triangle">
              <a:avLst>
                <a:gd name="adj" fmla="val 4929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2034</Words>
  <Application>WPS 演示</Application>
  <PresentationFormat>宽屏</PresentationFormat>
  <Paragraphs>173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Wingdings</vt:lpstr>
      <vt:lpstr>微软雅黑</vt:lpstr>
      <vt:lpstr>Cambria Math</vt:lpstr>
      <vt:lpstr>MS Mincho</vt:lpstr>
      <vt:lpstr>Segoe Print</vt:lpstr>
      <vt:lpstr>HONOR Sans Design ExtraBold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对觞铭忧</cp:lastModifiedBy>
  <cp:revision>161</cp:revision>
  <dcterms:created xsi:type="dcterms:W3CDTF">2019-06-19T02:08:00Z</dcterms:created>
  <dcterms:modified xsi:type="dcterms:W3CDTF">2025-11-04T10:08:27Z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2052-12.1.0.23125</vt:lpwstr>
  </property>
  <property fmtid="{D5CDD505-2E9C-101B-9397-08002B2CF9AE}" pid="3" name="ICV">
    <vt:lpwstr>14F26E52C027485EA7DDCE7CA75334C9_13</vt:lpwstr>
  </property>
</Properties>
</file>